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1" r:id="rId2"/>
  </p:sldMasterIdLst>
  <p:notesMasterIdLst>
    <p:notesMasterId r:id="rId48"/>
  </p:notesMasterIdLst>
  <p:sldIdLst>
    <p:sldId id="689" r:id="rId3"/>
    <p:sldId id="690" r:id="rId4"/>
    <p:sldId id="691" r:id="rId5"/>
    <p:sldId id="692" r:id="rId6"/>
    <p:sldId id="695" r:id="rId7"/>
    <p:sldId id="694" r:id="rId8"/>
    <p:sldId id="256" r:id="rId9"/>
    <p:sldId id="257" r:id="rId10"/>
    <p:sldId id="292" r:id="rId11"/>
    <p:sldId id="303"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258" r:id="rId25"/>
    <p:sldId id="320" r:id="rId26"/>
    <p:sldId id="319" r:id="rId27"/>
    <p:sldId id="321" r:id="rId28"/>
    <p:sldId id="322" r:id="rId29"/>
    <p:sldId id="324" r:id="rId30"/>
    <p:sldId id="325" r:id="rId31"/>
    <p:sldId id="323" r:id="rId32"/>
    <p:sldId id="326" r:id="rId33"/>
    <p:sldId id="261" r:id="rId34"/>
    <p:sldId id="301" r:id="rId35"/>
    <p:sldId id="262" r:id="rId36"/>
    <p:sldId id="264" r:id="rId37"/>
    <p:sldId id="265" r:id="rId38"/>
    <p:sldId id="263" r:id="rId39"/>
    <p:sldId id="279" r:id="rId40"/>
    <p:sldId id="286" r:id="rId41"/>
    <p:sldId id="270" r:id="rId42"/>
    <p:sldId id="297" r:id="rId43"/>
    <p:sldId id="272" r:id="rId44"/>
    <p:sldId id="296" r:id="rId45"/>
    <p:sldId id="295" r:id="rId46"/>
    <p:sldId id="299"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rgyros Tsadimas" initials="" lastIdx="3" clrIdx="0"/>
  <p:cmAuthor id="1" name="Microsoft Office User" initials="Office"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9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0"/>
    <p:restoredTop sz="93657"/>
  </p:normalViewPr>
  <p:slideViewPr>
    <p:cSldViewPr snapToGrid="0">
      <p:cViewPr varScale="1">
        <p:scale>
          <a:sx n="74" d="100"/>
          <a:sy n="74" d="100"/>
        </p:scale>
        <p:origin x="1882" y="7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10T12:21:29.056" idx="1">
    <p:pos x="5871" y="1405"/>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829456-8F52-4BB1-AEC7-A39246DB8D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54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caaa88ab1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caaa88ab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99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caaa88ab1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caaa88ab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77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caaa88ab1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caaa88ab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407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caaa88ab1_8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caaa88ab1_8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caaa88ab1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caaa88ab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15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caaa88ab1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caaa88ab1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caaa88ab1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caaa88ab1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bacf6cc8e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bacf6cc8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caaa88ab1_8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caaa88ab1_8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bacf6cc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bacf6cc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9553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cb55be3f5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cb55be3f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caaa88ab1_0_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caaa88ab1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caaa88ab1_0_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caaa88ab1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723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aaa88ab1_0_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caaa88ab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caaa88ab1_0_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caaa88ab1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3981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aaa88ab1_0_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caaa88ab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84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5362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2394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1757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5743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caaa88ab1_0_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caaa88ab1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caaa88ab1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caaa88ab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caaa88ab1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caaa88ab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53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E12BF8-5738-4F30-967C-D616FF028A9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4C5349E-56A4-478C-89AB-EFD904B63DC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FA913C33-CFF7-4DFD-BBBC-B2DAE41DCD1A}"/>
              </a:ext>
            </a:extLst>
          </p:cNvPr>
          <p:cNvSpPr>
            <a:spLocks noGrp="1"/>
          </p:cNvSpPr>
          <p:nvPr>
            <p:ph type="dt" sz="half" idx="10"/>
          </p:nvPr>
        </p:nvSpPr>
        <p:spPr/>
        <p:txBody>
          <a:bodyPr/>
          <a:lstStyle/>
          <a:p>
            <a:fld id="{B3CCB465-A497-49EF-8BA8-DE88CB70E1FB}" type="datetimeFigureOut">
              <a:rPr lang="en-US" smtClean="0"/>
              <a:t>3/11/2022</a:t>
            </a:fld>
            <a:endParaRPr lang="en-US"/>
          </a:p>
        </p:txBody>
      </p:sp>
      <p:sp>
        <p:nvSpPr>
          <p:cNvPr id="5" name="Θέση υποσέλιδου 4">
            <a:extLst>
              <a:ext uri="{FF2B5EF4-FFF2-40B4-BE49-F238E27FC236}">
                <a16:creationId xmlns:a16="http://schemas.microsoft.com/office/drawing/2014/main" id="{E6CE8DF2-DA9C-491F-A33A-D57CC2A9B794}"/>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1E2C4BA0-1AEA-4EE1-B8B4-8B8D0BCD52E8}"/>
              </a:ext>
            </a:extLst>
          </p:cNvPr>
          <p:cNvSpPr>
            <a:spLocks noGrp="1"/>
          </p:cNvSpPr>
          <p:nvPr>
            <p:ph type="sldNum" sz="quarter" idx="12"/>
          </p:nvPr>
        </p:nvSpPr>
        <p:spPr/>
        <p:txBody>
          <a:bodyPr/>
          <a:lstStyle/>
          <a:p>
            <a:fld id="{00E700BF-AF93-4C6D-AC29-8F9701E2F16F}" type="slidenum">
              <a:rPr lang="en-US" smtClean="0"/>
              <a:t>‹#›</a:t>
            </a:fld>
            <a:endParaRPr lang="en-US"/>
          </a:p>
        </p:txBody>
      </p:sp>
    </p:spTree>
    <p:extLst>
      <p:ext uri="{BB962C8B-B14F-4D97-AF65-F5344CB8AC3E}">
        <p14:creationId xmlns:p14="http://schemas.microsoft.com/office/powerpoint/2010/main" val="2715589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F1BC63-E2E8-422E-8BAB-5BF395DEAC4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462667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1BC63-E2E8-422E-8BAB-5BF395DEAC4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59174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F1BC63-E2E8-422E-8BAB-5BF395DEAC4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864012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F1BC63-E2E8-422E-8BAB-5BF395DEAC4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50950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F1BC63-E2E8-422E-8BAB-5BF395DEAC48}"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019510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F1BC63-E2E8-422E-8BAB-5BF395DEAC48}"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239723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1BC63-E2E8-422E-8BAB-5BF395DEAC48}"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225493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
        <p:nvSpPr>
          <p:cNvPr id="16" name="Google Shape;16;p3"/>
          <p:cNvSpPr txBox="1"/>
          <p:nvPr/>
        </p:nvSpPr>
        <p:spPr>
          <a:xfrm>
            <a:off x="0" y="6437600"/>
            <a:ext cx="9144000" cy="420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 b="1">
                <a:solidFill>
                  <a:srgbClr val="FFFFFF"/>
                </a:solidFill>
              </a:rPr>
              <a:t>Department of Informatics and Telematics                                                                                    www.dit.hua.gr</a:t>
            </a:r>
            <a:endParaRPr b="1">
              <a:solidFill>
                <a:srgbClr val="FFFFFF"/>
              </a:solidFill>
            </a:endParaRPr>
          </a:p>
        </p:txBody>
      </p:sp>
      <p:pic>
        <p:nvPicPr>
          <p:cNvPr id="17" name="Google Shape;17;p3"/>
          <p:cNvPicPr preferRelativeResize="0"/>
          <p:nvPr/>
        </p:nvPicPr>
        <p:blipFill>
          <a:blip r:embed="rId2">
            <a:alphaModFix/>
          </a:blip>
          <a:stretch>
            <a:fillRect/>
          </a:stretch>
        </p:blipFill>
        <p:spPr>
          <a:xfrm>
            <a:off x="0" y="0"/>
            <a:ext cx="1327000" cy="7356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F1BC63-E2E8-422E-8BAB-5BF395DEAC4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2375490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F1BC63-E2E8-422E-8BAB-5BF395DEAC4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3266227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1BC63-E2E8-422E-8BAB-5BF395DEAC4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999590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1BC63-E2E8-422E-8BAB-5BF395DEAC4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364144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pic>
        <p:nvPicPr>
          <p:cNvPr id="19" name="Google Shape;19;p4"/>
          <p:cNvPicPr preferRelativeResize="0"/>
          <p:nvPr/>
        </p:nvPicPr>
        <p:blipFill>
          <a:blip r:embed="rId2">
            <a:alphaModFix/>
          </a:blip>
          <a:stretch>
            <a:fillRect/>
          </a:stretch>
        </p:blipFill>
        <p:spPr>
          <a:xfrm>
            <a:off x="24084" y="154572"/>
            <a:ext cx="6509238" cy="713667"/>
          </a:xfrm>
          <a:prstGeom prst="rect">
            <a:avLst/>
          </a:prstGeom>
          <a:noFill/>
          <a:ln>
            <a:noFill/>
          </a:ln>
        </p:spPr>
      </p:pic>
      <p:sp>
        <p:nvSpPr>
          <p:cNvPr id="20" name="Google Shape;20;p4"/>
          <p:cNvSpPr txBox="1">
            <a:spLocks noGrp="1"/>
          </p:cNvSpPr>
          <p:nvPr>
            <p:ph type="title"/>
          </p:nvPr>
        </p:nvSpPr>
        <p:spPr>
          <a:xfrm>
            <a:off x="1438500" y="-79512"/>
            <a:ext cx="7705500" cy="797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1" name="Google Shape;21;p4"/>
          <p:cNvSpPr txBox="1">
            <a:spLocks noGrp="1"/>
          </p:cNvSpPr>
          <p:nvPr>
            <p:ph type="body" idx="1"/>
          </p:nvPr>
        </p:nvSpPr>
        <p:spPr>
          <a:xfrm>
            <a:off x="311700" y="1162450"/>
            <a:ext cx="8520600" cy="49293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000000"/>
              </a:buClr>
              <a:buSzPts val="2000"/>
              <a:buChar char="●"/>
              <a:defRPr sz="2200">
                <a:solidFill>
                  <a:srgbClr val="000000"/>
                </a:solidFill>
              </a:defRPr>
            </a:lvl1pPr>
            <a:lvl2pPr marL="914400" lvl="1" indent="-355600" rtl="0">
              <a:spcBef>
                <a:spcPts val="1600"/>
              </a:spcBef>
              <a:spcAft>
                <a:spcPts val="0"/>
              </a:spcAft>
              <a:buClr>
                <a:srgbClr val="000000"/>
              </a:buClr>
              <a:buSzPts val="2000"/>
              <a:buChar char="○"/>
              <a:defRPr sz="2000">
                <a:solidFill>
                  <a:srgbClr val="000000"/>
                </a:solidFill>
              </a:defRPr>
            </a:lvl2pPr>
            <a:lvl3pPr marL="1371600" lvl="2" indent="-355600" rtl="0">
              <a:spcBef>
                <a:spcPts val="1600"/>
              </a:spcBef>
              <a:spcAft>
                <a:spcPts val="0"/>
              </a:spcAft>
              <a:buClr>
                <a:srgbClr val="000000"/>
              </a:buClr>
              <a:buSzPts val="2000"/>
              <a:buChar char="■"/>
              <a:defRPr sz="2000">
                <a:solidFill>
                  <a:srgbClr val="000000"/>
                </a:solidFill>
              </a:defRPr>
            </a:lvl3pPr>
            <a:lvl4pPr marL="1828800" lvl="3" indent="-317500" rtl="0">
              <a:spcBef>
                <a:spcPts val="1600"/>
              </a:spcBef>
              <a:spcAft>
                <a:spcPts val="0"/>
              </a:spcAft>
              <a:buClr>
                <a:srgbClr val="000000"/>
              </a:buClr>
              <a:buSzPts val="1400"/>
              <a:buChar char="●"/>
              <a:defRPr>
                <a:solidFill>
                  <a:srgbClr val="000000"/>
                </a:solidFill>
              </a:defRPr>
            </a:lvl4pPr>
            <a:lvl5pPr marL="2286000" lvl="4" indent="-317500" rtl="0">
              <a:spcBef>
                <a:spcPts val="1600"/>
              </a:spcBef>
              <a:spcAft>
                <a:spcPts val="0"/>
              </a:spcAft>
              <a:buClr>
                <a:srgbClr val="000000"/>
              </a:buClr>
              <a:buSzPts val="1400"/>
              <a:buChar char="○"/>
              <a:defRPr>
                <a:solidFill>
                  <a:srgbClr val="000000"/>
                </a:solidFill>
              </a:defRPr>
            </a:lvl5pPr>
            <a:lvl6pPr marL="2743200" lvl="5" indent="-317500" rtl="0">
              <a:spcBef>
                <a:spcPts val="1600"/>
              </a:spcBef>
              <a:spcAft>
                <a:spcPts val="0"/>
              </a:spcAft>
              <a:buClr>
                <a:srgbClr val="000000"/>
              </a:buClr>
              <a:buSzPts val="1400"/>
              <a:buChar char="■"/>
              <a:defRPr>
                <a:solidFill>
                  <a:srgbClr val="000000"/>
                </a:solidFill>
              </a:defRPr>
            </a:lvl6pPr>
            <a:lvl7pPr marL="3200400" lvl="6" indent="-317500" rtl="0">
              <a:spcBef>
                <a:spcPts val="1600"/>
              </a:spcBef>
              <a:spcAft>
                <a:spcPts val="0"/>
              </a:spcAft>
              <a:buClr>
                <a:srgbClr val="000000"/>
              </a:buClr>
              <a:buSzPts val="1400"/>
              <a:buChar char="●"/>
              <a:defRPr>
                <a:solidFill>
                  <a:srgbClr val="000000"/>
                </a:solidFill>
              </a:defRPr>
            </a:lvl7pPr>
            <a:lvl8pPr marL="3657600" lvl="7" indent="-317500" rtl="0">
              <a:spcBef>
                <a:spcPts val="1600"/>
              </a:spcBef>
              <a:spcAft>
                <a:spcPts val="0"/>
              </a:spcAft>
              <a:buClr>
                <a:srgbClr val="000000"/>
              </a:buClr>
              <a:buSzPts val="1400"/>
              <a:buChar char="○"/>
              <a:defRPr>
                <a:solidFill>
                  <a:srgbClr val="000000"/>
                </a:solidFill>
              </a:defRPr>
            </a:lvl8pPr>
            <a:lvl9pPr marL="4114800" lvl="8" indent="-317500" rtl="0">
              <a:spcBef>
                <a:spcPts val="1600"/>
              </a:spcBef>
              <a:spcAft>
                <a:spcPts val="1600"/>
              </a:spcAft>
              <a:buClr>
                <a:srgbClr val="000000"/>
              </a:buClr>
              <a:buSzPts val="1400"/>
              <a:buChar char="■"/>
              <a:defRPr>
                <a:solidFill>
                  <a:srgbClr val="000000"/>
                </a:solidFill>
              </a:defRPr>
            </a:lvl9pPr>
          </a:lstStyle>
          <a:p>
            <a:endParaRPr dirty="0"/>
          </a:p>
        </p:txBody>
      </p:sp>
      <p:sp>
        <p:nvSpPr>
          <p:cNvPr id="22" name="Google Shape;22;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
        <p:nvSpPr>
          <p:cNvPr id="23" name="Google Shape;23;p4"/>
          <p:cNvSpPr txBox="1"/>
          <p:nvPr/>
        </p:nvSpPr>
        <p:spPr>
          <a:xfrm>
            <a:off x="0" y="6437600"/>
            <a:ext cx="9144000" cy="420300"/>
          </a:xfrm>
          <a:prstGeom prst="rect">
            <a:avLst/>
          </a:prstGeom>
          <a:solidFill>
            <a:srgbClr val="6D9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 b="1" dirty="0">
                <a:solidFill>
                  <a:srgbClr val="FFFFFF"/>
                </a:solidFill>
              </a:rPr>
              <a:t>Department of Informatics and Telematics                                                                                    www.dit.hua.gr</a:t>
            </a:r>
            <a:endParaRPr b="1" dirty="0">
              <a:solidFill>
                <a:srgbClr val="FFFFFF"/>
              </a:solidFill>
            </a:endParaRPr>
          </a:p>
        </p:txBody>
      </p:sp>
      <p:pic>
        <p:nvPicPr>
          <p:cNvPr id="24" name="Google Shape;24;p4"/>
          <p:cNvPicPr preferRelativeResize="0"/>
          <p:nvPr/>
        </p:nvPicPr>
        <p:blipFill>
          <a:blip r:embed="rId3">
            <a:alphaModFix/>
          </a:blip>
          <a:stretch>
            <a:fillRect/>
          </a:stretch>
        </p:blipFill>
        <p:spPr>
          <a:xfrm>
            <a:off x="0" y="13252"/>
            <a:ext cx="1438500" cy="797435"/>
          </a:xfrm>
          <a:prstGeom prst="rect">
            <a:avLst/>
          </a:prstGeom>
          <a:noFill/>
          <a:ln>
            <a:noFill/>
          </a:ln>
        </p:spPr>
      </p:pic>
      <p:cxnSp>
        <p:nvCxnSpPr>
          <p:cNvPr id="3" name="Straight Connector 2">
            <a:extLst>
              <a:ext uri="{FF2B5EF4-FFF2-40B4-BE49-F238E27FC236}">
                <a16:creationId xmlns:a16="http://schemas.microsoft.com/office/drawing/2014/main" id="{7E7972CB-5112-7444-A93F-FC9A1336D310}"/>
              </a:ext>
            </a:extLst>
          </p:cNvPr>
          <p:cNvCxnSpPr>
            <a:cxnSpLocks/>
            <a:stCxn id="24" idx="1"/>
          </p:cNvCxnSpPr>
          <p:nvPr userDrawn="1"/>
        </p:nvCxnSpPr>
        <p:spPr>
          <a:xfrm>
            <a:off x="0" y="411970"/>
            <a:ext cx="1434257" cy="0"/>
          </a:xfrm>
          <a:prstGeom prst="line">
            <a:avLst/>
          </a:prstGeom>
          <a:ln w="63500">
            <a:solidFill>
              <a:srgbClr val="6D9FE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5" name="Google Shape;45;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1BC63-E2E8-422E-8BAB-5BF395DEAC48}" type="datetimeFigureOut">
              <a:rPr lang="en-US" smtClean="0"/>
              <a:t>3/11/2022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905FF-7898-44AD-8B86-3EC09BFE3A18}" type="slidenum">
              <a:rPr lang="en-US" smtClean="0"/>
              <a:t>‹#›</a:t>
            </a:fld>
            <a:endParaRPr lang="en-US"/>
          </a:p>
        </p:txBody>
      </p:sp>
    </p:spTree>
    <p:extLst>
      <p:ext uri="{BB962C8B-B14F-4D97-AF65-F5344CB8AC3E}">
        <p14:creationId xmlns:p14="http://schemas.microsoft.com/office/powerpoint/2010/main" val="10034923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itre.tahoe.appsembler.com/blog"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sosecie@mitr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scholar.google.com/scholar?oi=bibs&amp;cluster=1704064249205400291&amp;btnI=1&amp;hl=el&amp;authuser=2" TargetMode="External"/><Relationship Id="rId2" Type="http://schemas.openxmlformats.org/officeDocument/2006/relationships/hyperlink" Target="https://scholar.google.com/scholar?oi=bibs&amp;cluster=3191091372445350909&amp;btnI=1&amp;hl=el&amp;authuser=2"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cholar.google.com/scholar?oi=bibs&amp;cluster=13771642819441214146&amp;btnI=1&amp;hl=el&amp;authuser=2"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4967-5AB8-479E-9678-2B68AE6DECF8}"/>
              </a:ext>
            </a:extLst>
          </p:cNvPr>
          <p:cNvSpPr>
            <a:spLocks noGrp="1"/>
          </p:cNvSpPr>
          <p:nvPr>
            <p:ph type="title"/>
          </p:nvPr>
        </p:nvSpPr>
        <p:spPr/>
        <p:txBody>
          <a:bodyPr/>
          <a:lstStyle/>
          <a:p>
            <a:r>
              <a:rPr lang="en-US" dirty="0"/>
              <a:t>  </a:t>
            </a:r>
          </a:p>
        </p:txBody>
      </p:sp>
      <p:sp>
        <p:nvSpPr>
          <p:cNvPr id="4" name="Title 5">
            <a:extLst>
              <a:ext uri="{FF2B5EF4-FFF2-40B4-BE49-F238E27FC236}">
                <a16:creationId xmlns:a16="http://schemas.microsoft.com/office/drawing/2014/main" id="{2F212F92-640B-4ABC-957A-25AA65232026}"/>
              </a:ext>
            </a:extLst>
          </p:cNvPr>
          <p:cNvSpPr txBox="1">
            <a:spLocks/>
          </p:cNvSpPr>
          <p:nvPr/>
        </p:nvSpPr>
        <p:spPr>
          <a:xfrm>
            <a:off x="-1" y="609600"/>
            <a:ext cx="9144000" cy="1983239"/>
          </a:xfrm>
          <a:prstGeom prst="rect">
            <a:avLst/>
          </a:prstGeom>
        </p:spPr>
        <p:txBody>
          <a:bodyPr anchor="ctr" anchorCtr="0">
            <a:noAutofit/>
          </a:bodyPr>
          <a:lstStyle>
            <a:lvl1pPr algn="ctr" rtl="0" eaLnBrk="0" fontAlgn="base" hangingPunct="0">
              <a:spcBef>
                <a:spcPct val="0"/>
              </a:spcBef>
              <a:spcAft>
                <a:spcPct val="0"/>
              </a:spcAft>
              <a:defRPr sz="4000" b="1">
                <a:ln>
                  <a:solidFill>
                    <a:sysClr val="windowText" lastClr="000000"/>
                  </a:solidFill>
                </a:ln>
                <a:solidFill>
                  <a:srgbClr val="FFFF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marL="0" marR="0" lvl="0" indent="0" algn="ctr" defTabSz="457200" rtl="0" eaLnBrk="0" fontAlgn="base" latinLnBrk="0" hangingPunct="0">
              <a:lnSpc>
                <a:spcPct val="80000"/>
              </a:lnSpc>
              <a:spcBef>
                <a:spcPct val="20000"/>
              </a:spcBef>
              <a:spcAft>
                <a:spcPct val="0"/>
              </a:spcAft>
              <a:buClrTx/>
              <a:buSzTx/>
              <a:buFontTx/>
              <a:buNone/>
              <a:tabLst/>
              <a:defRPr/>
            </a:pPr>
            <a:r>
              <a:rPr kumimoji="0" lang="en-US" sz="2800" b="0" i="0" u="none" strike="noStrike" kern="0" cap="none" spc="0" normalizeH="0" baseline="0" noProof="0" dirty="0">
                <a:ln w="0"/>
                <a:solidFill>
                  <a:prstClr val="black"/>
                </a:solidFill>
                <a:effectLst/>
                <a:uLnTx/>
                <a:uFillTx/>
                <a:latin typeface="Calibri" panose="020F0502020204030204"/>
                <a:ea typeface="+mj-ea"/>
                <a:cs typeface="+mj-cs"/>
              </a:rPr>
              <a:t>Welcome to the</a:t>
            </a:r>
            <a:br>
              <a:rPr kumimoji="0" lang="en-US" sz="2800" b="0" i="0" u="none" strike="noStrike" kern="0" cap="none" spc="0" normalizeH="0" baseline="0" noProof="0" dirty="0">
                <a:ln w="0"/>
                <a:solidFill>
                  <a:prstClr val="black"/>
                </a:solidFill>
                <a:effectLst/>
                <a:uLnTx/>
                <a:uFillTx/>
                <a:latin typeface="Calibri" panose="020F0502020204030204"/>
                <a:ea typeface="+mj-ea"/>
                <a:cs typeface="+mj-cs"/>
              </a:rPr>
            </a:br>
            <a:r>
              <a:rPr kumimoji="0" lang="en-US" sz="2800" b="0" i="0" u="none" strike="noStrike" kern="0" cap="none" spc="0" normalizeH="0" baseline="0" noProof="0" dirty="0">
                <a:ln w="0"/>
                <a:solidFill>
                  <a:prstClr val="black"/>
                </a:solidFill>
                <a:effectLst/>
                <a:uLnTx/>
                <a:uFillTx/>
                <a:latin typeface="Calibri" panose="020F0502020204030204"/>
                <a:ea typeface="+mj-ea"/>
                <a:cs typeface="+mj-cs"/>
              </a:rPr>
              <a:t>2022 System of Systems Engineering Collaborators Information Exchange (SoSECIE)</a:t>
            </a:r>
          </a:p>
        </p:txBody>
      </p:sp>
      <p:sp>
        <p:nvSpPr>
          <p:cNvPr id="5" name="object 2">
            <a:extLst>
              <a:ext uri="{FF2B5EF4-FFF2-40B4-BE49-F238E27FC236}">
                <a16:creationId xmlns:a16="http://schemas.microsoft.com/office/drawing/2014/main" id="{54A0A089-7DAB-4613-94B1-E2600C759828}"/>
              </a:ext>
            </a:extLst>
          </p:cNvPr>
          <p:cNvSpPr txBox="1">
            <a:spLocks/>
          </p:cNvSpPr>
          <p:nvPr/>
        </p:nvSpPr>
        <p:spPr>
          <a:xfrm>
            <a:off x="76200" y="4114800"/>
            <a:ext cx="9144000" cy="2493891"/>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2300" b="0" i="1" u="none" strike="noStrike" kern="0" cap="none" spc="0" normalizeH="0" baseline="0" noProof="0" dirty="0">
                <a:ln>
                  <a:noFill/>
                </a:ln>
                <a:solidFill>
                  <a:prstClr val="black"/>
                </a:solidFill>
                <a:effectLst/>
                <a:uLnTx/>
                <a:uFillTx/>
                <a:latin typeface="Calibri" panose="020F0502020204030204"/>
                <a:ea typeface="+mn-ea"/>
                <a:cs typeface="+mn-cs"/>
              </a:rPr>
              <a:t>We will start at 11AM Eastern Time</a:t>
            </a: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2300" b="0" i="1" u="none" strike="noStrike" kern="0" cap="none" spc="0" normalizeH="0" baseline="0" noProof="0" dirty="0">
                <a:ln>
                  <a:noFill/>
                </a:ln>
                <a:solidFill>
                  <a:prstClr val="black"/>
                </a:solidFill>
                <a:effectLst/>
                <a:uLnTx/>
                <a:uFillTx/>
                <a:latin typeface="Calibri" panose="020F0502020204030204"/>
                <a:ea typeface="+mn-ea"/>
                <a:cs typeface="+mn-cs"/>
              </a:rPr>
              <a:t>You can download today’s presentation from the SoSECIE Website:</a:t>
            </a: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2300" b="0" i="1" u="none" strike="noStrike" kern="0" cap="none" spc="0" normalizeH="0" baseline="0" noProof="0" dirty="0">
                <a:ln>
                  <a:noFill/>
                </a:ln>
                <a:solidFill>
                  <a:prstClr val="black"/>
                </a:solidFill>
                <a:effectLst/>
                <a:uLnTx/>
                <a:uFillTx/>
                <a:latin typeface="Calibri" panose="020F0502020204030204"/>
                <a:ea typeface="+mn-ea"/>
                <a:cs typeface="+mn-cs"/>
                <a:hlinkClick r:id="rId3"/>
              </a:rPr>
              <a:t>https://mitre.tahoe.appsembler.com/blog </a:t>
            </a:r>
            <a:endParaRPr kumimoji="0" lang="en-US" sz="2300" b="0" i="1"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2300" b="0" i="1" u="none" strike="noStrike" kern="0" cap="none" spc="0" normalizeH="0" baseline="0" noProof="0" dirty="0">
                <a:ln>
                  <a:noFill/>
                </a:ln>
                <a:solidFill>
                  <a:prstClr val="black"/>
                </a:solidFill>
                <a:effectLst/>
                <a:uLnTx/>
                <a:uFillTx/>
                <a:latin typeface="Calibri" panose="020F0502020204030204"/>
                <a:ea typeface="+mn-ea"/>
                <a:cs typeface="+mn-cs"/>
              </a:rPr>
              <a:t>To add/remove yourself from the email list or suggest a future topic or</a:t>
            </a: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2300" b="0" i="1" u="none" strike="noStrike" kern="0" cap="none" spc="0" normalizeH="0" baseline="0" noProof="0" dirty="0">
                <a:ln>
                  <a:noFill/>
                </a:ln>
                <a:solidFill>
                  <a:prstClr val="black"/>
                </a:solidFill>
                <a:effectLst/>
                <a:uLnTx/>
                <a:uFillTx/>
                <a:latin typeface="Calibri" panose="020F0502020204030204"/>
                <a:ea typeface="+mn-ea"/>
                <a:cs typeface="+mn-cs"/>
              </a:rPr>
              <a:t>speaker, send an email to </a:t>
            </a:r>
            <a:r>
              <a:rPr kumimoji="0" lang="en-US" sz="2300" b="0" i="1" u="none" strike="noStrike" kern="0" cap="none" spc="0" normalizeH="0" baseline="0" noProof="0" dirty="0">
                <a:ln>
                  <a:noFill/>
                </a:ln>
                <a:solidFill>
                  <a:prstClr val="black"/>
                </a:solidFill>
                <a:effectLst/>
                <a:uLnTx/>
                <a:uFillTx/>
                <a:latin typeface="Calibri" panose="020F0502020204030204"/>
                <a:ea typeface="+mn-ea"/>
                <a:cs typeface="+mn-cs"/>
                <a:hlinkClick r:id="rId4"/>
              </a:rPr>
              <a:t>sosecie@mitre.org</a:t>
            </a:r>
            <a:r>
              <a:rPr kumimoji="0" lang="en-US" sz="2300" b="0" i="1" u="none" strike="noStrike" kern="0" cap="none" spc="0" normalizeH="0" baseline="0" noProof="0" dirty="0">
                <a:ln>
                  <a:noFill/>
                </a:ln>
                <a:solidFill>
                  <a:prstClr val="black"/>
                </a:solidFill>
                <a:effectLst/>
                <a:uLnTx/>
                <a:uFillTx/>
                <a:latin typeface="Calibri" panose="020F0502020204030204"/>
                <a:ea typeface="+mn-ea"/>
                <a:cs typeface="+mn-cs"/>
              </a:rPr>
              <a:t> </a:t>
            </a:r>
            <a:endParaRPr kumimoji="0" lang="en-US" sz="3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3">
            <a:extLst>
              <a:ext uri="{FF2B5EF4-FFF2-40B4-BE49-F238E27FC236}">
                <a16:creationId xmlns:a16="http://schemas.microsoft.com/office/drawing/2014/main" id="{6AB7CFD5-FA73-4AA6-8A09-9CC5BFF7A2CF}"/>
              </a:ext>
            </a:extLst>
          </p:cNvPr>
          <p:cNvSpPr txBox="1">
            <a:spLocks/>
          </p:cNvSpPr>
          <p:nvPr/>
        </p:nvSpPr>
        <p:spPr>
          <a:xfrm>
            <a:off x="76201" y="126523"/>
            <a:ext cx="9143999" cy="838415"/>
          </a:xfrm>
          <a:prstGeom prst="rect">
            <a:avLst/>
          </a:prstGeom>
        </p:spPr>
        <p:txBody>
          <a:bodyPr anchor="ctr" anchorCtr="0"/>
          <a:lstStyle>
            <a:lvl1pPr algn="ctr" rtl="0" eaLnBrk="0" fontAlgn="base" hangingPunct="0">
              <a:spcBef>
                <a:spcPct val="0"/>
              </a:spcBef>
              <a:spcAft>
                <a:spcPct val="0"/>
              </a:spcAft>
              <a:defRPr sz="4000" b="1">
                <a:ln>
                  <a:solidFill>
                    <a:sysClr val="windowText" lastClr="000000"/>
                  </a:solidFill>
                </a:ln>
                <a:solidFill>
                  <a:srgbClr val="FFFF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Light" panose="020F0302020204030204"/>
                <a:ea typeface="+mj-ea"/>
                <a:cs typeface="+mj-cs"/>
              </a:rPr>
              <a:t>SoSECIE</a:t>
            </a:r>
            <a:r>
              <a:rPr kumimoji="0" lang="en-US" sz="4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Light" panose="020F0302020204030204"/>
                <a:ea typeface="+mj-ea"/>
                <a:cs typeface="+mj-cs"/>
              </a:rPr>
              <a:t> Webinar</a:t>
            </a:r>
          </a:p>
        </p:txBody>
      </p:sp>
      <p:pic>
        <p:nvPicPr>
          <p:cNvPr id="3" name="Picture 2">
            <a:extLst>
              <a:ext uri="{FF2B5EF4-FFF2-40B4-BE49-F238E27FC236}">
                <a16:creationId xmlns:a16="http://schemas.microsoft.com/office/drawing/2014/main" id="{38B55566-EFC0-4D79-B8B4-1B7C8D75C4C8}"/>
              </a:ext>
            </a:extLst>
          </p:cNvPr>
          <p:cNvPicPr>
            <a:picLocks noChangeAspect="1"/>
          </p:cNvPicPr>
          <p:nvPr/>
        </p:nvPicPr>
        <p:blipFill>
          <a:blip r:embed="rId5"/>
          <a:stretch>
            <a:fillRect/>
          </a:stretch>
        </p:blipFill>
        <p:spPr>
          <a:xfrm>
            <a:off x="997310" y="2507682"/>
            <a:ext cx="2786836" cy="1266744"/>
          </a:xfrm>
          <a:prstGeom prst="rect">
            <a:avLst/>
          </a:prstGeom>
        </p:spPr>
      </p:pic>
      <p:pic>
        <p:nvPicPr>
          <p:cNvPr id="6" name="Picture 5">
            <a:extLst>
              <a:ext uri="{FF2B5EF4-FFF2-40B4-BE49-F238E27FC236}">
                <a16:creationId xmlns:a16="http://schemas.microsoft.com/office/drawing/2014/main" id="{D1B09488-14A6-47D3-BFF8-F9A1F7DFB378}"/>
              </a:ext>
            </a:extLst>
          </p:cNvPr>
          <p:cNvPicPr>
            <a:picLocks noChangeAspect="1"/>
          </p:cNvPicPr>
          <p:nvPr/>
        </p:nvPicPr>
        <p:blipFill>
          <a:blip r:embed="rId6"/>
          <a:stretch>
            <a:fillRect/>
          </a:stretch>
        </p:blipFill>
        <p:spPr>
          <a:xfrm>
            <a:off x="4266458" y="2553122"/>
            <a:ext cx="4046199" cy="1200521"/>
          </a:xfrm>
          <a:prstGeom prst="rect">
            <a:avLst/>
          </a:prstGeom>
        </p:spPr>
      </p:pic>
    </p:spTree>
    <p:extLst>
      <p:ext uri="{BB962C8B-B14F-4D97-AF65-F5344CB8AC3E}">
        <p14:creationId xmlns:p14="http://schemas.microsoft.com/office/powerpoint/2010/main" val="325266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870A-CB97-FA43-9A41-1CFFAB23DA11}"/>
              </a:ext>
            </a:extLst>
          </p:cNvPr>
          <p:cNvSpPr>
            <a:spLocks noGrp="1"/>
          </p:cNvSpPr>
          <p:nvPr>
            <p:ph type="title"/>
          </p:nvPr>
        </p:nvSpPr>
        <p:spPr>
          <a:xfrm>
            <a:off x="1438500" y="-10500"/>
            <a:ext cx="7705500" cy="797400"/>
          </a:xfrm>
        </p:spPr>
        <p:txBody>
          <a:bodyPr/>
          <a:lstStyle/>
          <a:p>
            <a:r>
              <a:rPr lang="en-US" dirty="0"/>
              <a:t>Overview – Research Areas</a:t>
            </a:r>
          </a:p>
        </p:txBody>
      </p:sp>
      <p:sp>
        <p:nvSpPr>
          <p:cNvPr id="3" name="Text Placeholder 2">
            <a:extLst>
              <a:ext uri="{FF2B5EF4-FFF2-40B4-BE49-F238E27FC236}">
                <a16:creationId xmlns:a16="http://schemas.microsoft.com/office/drawing/2014/main" id="{A1E751C7-EEC9-F443-9F37-BF8E17B9FA35}"/>
              </a:ext>
            </a:extLst>
          </p:cNvPr>
          <p:cNvSpPr>
            <a:spLocks noGrp="1"/>
          </p:cNvSpPr>
          <p:nvPr>
            <p:ph type="body" idx="1"/>
          </p:nvPr>
        </p:nvSpPr>
        <p:spPr>
          <a:xfrm>
            <a:off x="58782" y="909530"/>
            <a:ext cx="9124131" cy="5510725"/>
          </a:xfrm>
        </p:spPr>
        <p:txBody>
          <a:bodyPr/>
          <a:lstStyle/>
          <a:p>
            <a:pPr>
              <a:lnSpc>
                <a:spcPct val="100000"/>
              </a:lnSpc>
            </a:pPr>
            <a:r>
              <a:rPr lang="en-US" dirty="0"/>
              <a:t>Autonomous aggregators in CPS</a:t>
            </a:r>
          </a:p>
          <a:p>
            <a:pPr lvl="1">
              <a:lnSpc>
                <a:spcPct val="100000"/>
              </a:lnSpc>
              <a:spcBef>
                <a:spcPts val="0"/>
              </a:spcBef>
            </a:pPr>
            <a:r>
              <a:rPr lang="en-US" dirty="0"/>
              <a:t>Self-controlled context-aware aggregators and Fog/Edge Colonies</a:t>
            </a:r>
          </a:p>
          <a:p>
            <a:pPr lvl="1">
              <a:lnSpc>
                <a:spcPct val="100000"/>
              </a:lnSpc>
              <a:spcBef>
                <a:spcPts val="0"/>
              </a:spcBef>
            </a:pPr>
            <a:r>
              <a:rPr lang="en-US" dirty="0"/>
              <a:t>Policies and node management middleware</a:t>
            </a:r>
          </a:p>
          <a:p>
            <a:pPr lvl="1">
              <a:lnSpc>
                <a:spcPct val="100000"/>
              </a:lnSpc>
              <a:spcBef>
                <a:spcPts val="0"/>
              </a:spcBef>
            </a:pPr>
            <a:r>
              <a:rPr lang="en-US" dirty="0"/>
              <a:t>Smart Building Management as a Case Study (EM3, EMC2 project)</a:t>
            </a:r>
          </a:p>
          <a:p>
            <a:pPr>
              <a:lnSpc>
                <a:spcPct val="100000"/>
              </a:lnSpc>
            </a:pPr>
            <a:endParaRPr lang="en-US" dirty="0"/>
          </a:p>
          <a:p>
            <a:pPr>
              <a:lnSpc>
                <a:spcPct val="100000"/>
              </a:lnSpc>
            </a:pPr>
            <a:r>
              <a:rPr lang="en-US" dirty="0"/>
              <a:t>Coordination in autonomous CPS </a:t>
            </a:r>
          </a:p>
          <a:p>
            <a:pPr lvl="1">
              <a:lnSpc>
                <a:spcPct val="100000"/>
              </a:lnSpc>
              <a:spcBef>
                <a:spcPts val="0"/>
              </a:spcBef>
            </a:pPr>
            <a:r>
              <a:rPr lang="en-US" dirty="0"/>
              <a:t>Multi-layer composition of Ephemeral Services</a:t>
            </a:r>
          </a:p>
          <a:p>
            <a:pPr lvl="1">
              <a:lnSpc>
                <a:spcPct val="100000"/>
              </a:lnSpc>
              <a:spcBef>
                <a:spcPts val="0"/>
              </a:spcBef>
            </a:pPr>
            <a:r>
              <a:rPr lang="en-US" dirty="0"/>
              <a:t>A micro-service event-based architecture for the composer</a:t>
            </a:r>
          </a:p>
          <a:p>
            <a:pPr lvl="1">
              <a:lnSpc>
                <a:spcPct val="100000"/>
              </a:lnSpc>
              <a:spcBef>
                <a:spcPts val="0"/>
              </a:spcBef>
            </a:pPr>
            <a:r>
              <a:rPr lang="en-US" dirty="0"/>
              <a:t>Smart Farm management as a Case Study (</a:t>
            </a:r>
            <a:r>
              <a:rPr lang="en-US" dirty="0" err="1"/>
              <a:t>AfarCloud</a:t>
            </a:r>
            <a:r>
              <a:rPr lang="en-US" dirty="0"/>
              <a:t> project)</a:t>
            </a:r>
          </a:p>
          <a:p>
            <a:pPr lvl="1">
              <a:lnSpc>
                <a:spcPct val="100000"/>
              </a:lnSpc>
              <a:spcBef>
                <a:spcPts val="0"/>
              </a:spcBef>
            </a:pPr>
            <a:endParaRPr lang="en-US" dirty="0"/>
          </a:p>
          <a:p>
            <a:pPr>
              <a:lnSpc>
                <a:spcPct val="100000"/>
              </a:lnSpc>
            </a:pPr>
            <a:r>
              <a:rPr lang="en-US" dirty="0"/>
              <a:t>Engineering Cyber-Physical </a:t>
            </a:r>
            <a:r>
              <a:rPr lang="en-US" i="1" dirty="0"/>
              <a:t>Human</a:t>
            </a:r>
            <a:r>
              <a:rPr lang="en-US" dirty="0"/>
              <a:t> Systems (CPHS)</a:t>
            </a:r>
          </a:p>
          <a:p>
            <a:pPr lvl="1">
              <a:lnSpc>
                <a:spcPct val="100000"/>
              </a:lnSpc>
              <a:spcBef>
                <a:spcPts val="0"/>
              </a:spcBef>
            </a:pPr>
            <a:r>
              <a:rPr lang="en-US" dirty="0"/>
              <a:t>Views of CPHS Design</a:t>
            </a:r>
          </a:p>
          <a:p>
            <a:pPr lvl="1">
              <a:lnSpc>
                <a:spcPct val="100000"/>
              </a:lnSpc>
              <a:spcBef>
                <a:spcPts val="0"/>
              </a:spcBef>
            </a:pPr>
            <a:r>
              <a:rPr lang="en-US" dirty="0"/>
              <a:t>Human Concerns  and the concept of </a:t>
            </a:r>
            <a:r>
              <a:rPr lang="en-US" i="1" dirty="0"/>
              <a:t>Criticality</a:t>
            </a:r>
          </a:p>
          <a:p>
            <a:pPr lvl="1">
              <a:lnSpc>
                <a:spcPct val="100000"/>
              </a:lnSpc>
              <a:spcBef>
                <a:spcPts val="0"/>
              </a:spcBef>
            </a:pPr>
            <a:r>
              <a:rPr lang="en-US" dirty="0"/>
              <a:t>Remote Elderly Monitoring System as a Case Study (EMBIOT project)</a:t>
            </a:r>
          </a:p>
          <a:p>
            <a:pPr marL="101600" indent="0">
              <a:lnSpc>
                <a:spcPct val="100000"/>
              </a:lnSpc>
              <a:buNone/>
            </a:pPr>
            <a:endParaRPr lang="en-US" dirty="0"/>
          </a:p>
          <a:p>
            <a:pPr marL="101600" indent="0">
              <a:lnSpc>
                <a:spcPct val="100000"/>
              </a:lnSpc>
              <a:buNone/>
            </a:pPr>
            <a:r>
              <a:rPr lang="en-US" dirty="0"/>
              <a:t>Funding mainly from EU Projects,  QRF (Qatar Research Fund), ELLIDEK (National Greek Research Funding Institute)</a:t>
            </a:r>
          </a:p>
        </p:txBody>
      </p:sp>
    </p:spTree>
    <p:extLst>
      <p:ext uri="{BB962C8B-B14F-4D97-AF65-F5344CB8AC3E}">
        <p14:creationId xmlns:p14="http://schemas.microsoft.com/office/powerpoint/2010/main" val="144236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Autonomous aggregators in CPHS</a:t>
            </a:r>
            <a:endParaRPr dirty="0"/>
          </a:p>
        </p:txBody>
      </p:sp>
      <p:sp>
        <p:nvSpPr>
          <p:cNvPr id="135" name="Google Shape;135;p25"/>
          <p:cNvSpPr txBox="1">
            <a:spLocks noGrp="1"/>
          </p:cNvSpPr>
          <p:nvPr>
            <p:ph type="body" idx="1"/>
          </p:nvPr>
        </p:nvSpPr>
        <p:spPr>
          <a:xfrm>
            <a:off x="77785" y="941530"/>
            <a:ext cx="8520600" cy="4929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dirty="0"/>
              <a:t>How ”Smart” should aggregators become??</a:t>
            </a:r>
          </a:p>
          <a:p>
            <a:pPr lvl="1">
              <a:spcBef>
                <a:spcPts val="0"/>
              </a:spcBef>
              <a:buChar char="●"/>
            </a:pPr>
            <a:r>
              <a:rPr lang="en-US" dirty="0"/>
              <a:t>Self-X properties define aggregation nodes autonomy.</a:t>
            </a:r>
          </a:p>
          <a:p>
            <a:pPr lvl="1">
              <a:spcBef>
                <a:spcPts val="0"/>
              </a:spcBef>
              <a:buChar char="●"/>
            </a:pPr>
            <a:r>
              <a:rPr lang="en-US" dirty="0"/>
              <a:t>Context-awareness enables them to operate without central control </a:t>
            </a:r>
            <a:r>
              <a:rPr lang="el" sz="2200" dirty="0"/>
              <a:t>→ </a:t>
            </a:r>
            <a:r>
              <a:rPr lang="en-US" dirty="0"/>
              <a:t>a coordinator</a:t>
            </a:r>
          </a:p>
          <a:p>
            <a:pPr marL="914400" lvl="1" indent="-355600" algn="l" rtl="0">
              <a:spcBef>
                <a:spcPts val="0"/>
              </a:spcBef>
              <a:spcAft>
                <a:spcPts val="0"/>
              </a:spcAft>
              <a:buSzPts val="2000"/>
              <a:buChar char="○"/>
            </a:pPr>
            <a:endParaRPr lang="en-US" sz="2200" dirty="0"/>
          </a:p>
          <a:p>
            <a:pPr>
              <a:buFont typeface="Wingdings" pitchFamily="2" charset="2"/>
              <a:buChar char="Ø"/>
            </a:pPr>
            <a:r>
              <a:rPr lang="en-US" dirty="0"/>
              <a:t>Target</a:t>
            </a:r>
          </a:p>
          <a:p>
            <a:pPr marL="101600" indent="0">
              <a:buNone/>
            </a:pPr>
            <a:r>
              <a:rPr lang="en-US" sz="2200" dirty="0"/>
              <a:t>Explore whether such</a:t>
            </a:r>
          </a:p>
          <a:p>
            <a:pPr marL="101600" indent="0">
              <a:buNone/>
            </a:pPr>
            <a:r>
              <a:rPr lang="en-US" sz="2200" dirty="0"/>
              <a:t>approach would work</a:t>
            </a:r>
          </a:p>
          <a:p>
            <a:pPr marL="101600" indent="0">
              <a:buNone/>
            </a:pPr>
            <a:r>
              <a:rPr lang="en-US" sz="2200" dirty="0"/>
              <a:t> effectively</a:t>
            </a:r>
            <a:endParaRPr lang="en-US" dirty="0"/>
          </a:p>
          <a:p>
            <a:pPr marL="101600" indent="0">
              <a:buNone/>
            </a:pPr>
            <a:endParaRPr lang="en-US" sz="2200" dirty="0"/>
          </a:p>
          <a:p>
            <a:pPr marL="101600" indent="0">
              <a:buNone/>
            </a:pPr>
            <a:r>
              <a:rPr lang="en-US" sz="2200" dirty="0"/>
              <a:t>Test in a </a:t>
            </a:r>
          </a:p>
          <a:p>
            <a:pPr marL="101600" indent="0">
              <a:buNone/>
            </a:pPr>
            <a:r>
              <a:rPr lang="en-US" sz="2200" dirty="0"/>
              <a:t>Smart-Managed </a:t>
            </a:r>
          </a:p>
          <a:p>
            <a:pPr marL="101600" indent="0">
              <a:buNone/>
            </a:pPr>
            <a:r>
              <a:rPr lang="en-US" sz="2200" dirty="0"/>
              <a:t>Building application</a:t>
            </a:r>
            <a:endParaRPr sz="2200" dirty="0"/>
          </a:p>
        </p:txBody>
      </p:sp>
      <p:sp>
        <p:nvSpPr>
          <p:cNvPr id="2" name="TextBox 1">
            <a:extLst>
              <a:ext uri="{FF2B5EF4-FFF2-40B4-BE49-F238E27FC236}">
                <a16:creationId xmlns:a16="http://schemas.microsoft.com/office/drawing/2014/main" id="{2A8882E6-FC4D-5347-91B4-C4743A2FBC37}"/>
              </a:ext>
            </a:extLst>
          </p:cNvPr>
          <p:cNvSpPr txBox="1"/>
          <p:nvPr/>
        </p:nvSpPr>
        <p:spPr>
          <a:xfrm>
            <a:off x="3763926" y="233916"/>
            <a:ext cx="234360" cy="307777"/>
          </a:xfrm>
          <a:prstGeom prst="rect">
            <a:avLst/>
          </a:prstGeom>
          <a:noFill/>
        </p:spPr>
        <p:txBody>
          <a:bodyPr wrap="none" rtlCol="0">
            <a:spAutoFit/>
          </a:bodyPr>
          <a:lstStyle/>
          <a:p>
            <a:r>
              <a:rPr lang="en-US" dirty="0"/>
              <a:t> </a:t>
            </a:r>
          </a:p>
        </p:txBody>
      </p:sp>
      <p:pic>
        <p:nvPicPr>
          <p:cNvPr id="6" name="Picture 5">
            <a:extLst>
              <a:ext uri="{FF2B5EF4-FFF2-40B4-BE49-F238E27FC236}">
                <a16:creationId xmlns:a16="http://schemas.microsoft.com/office/drawing/2014/main" id="{03F54E81-61BC-5844-8460-D0CABC0CE566}"/>
              </a:ext>
            </a:extLst>
          </p:cNvPr>
          <p:cNvPicPr>
            <a:picLocks noChangeAspect="1"/>
          </p:cNvPicPr>
          <p:nvPr/>
        </p:nvPicPr>
        <p:blipFill>
          <a:blip r:embed="rId3"/>
          <a:stretch>
            <a:fillRect/>
          </a:stretch>
        </p:blipFill>
        <p:spPr>
          <a:xfrm>
            <a:off x="3040911" y="2693415"/>
            <a:ext cx="6124353" cy="3740984"/>
          </a:xfrm>
          <a:prstGeom prst="rect">
            <a:avLst/>
          </a:prstGeom>
        </p:spPr>
      </p:pic>
    </p:spTree>
    <p:extLst>
      <p:ext uri="{BB962C8B-B14F-4D97-AF65-F5344CB8AC3E}">
        <p14:creationId xmlns:p14="http://schemas.microsoft.com/office/powerpoint/2010/main" val="158485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4E77-B168-2648-B39D-D876A0964FE4}"/>
              </a:ext>
            </a:extLst>
          </p:cNvPr>
          <p:cNvSpPr>
            <a:spLocks noGrp="1"/>
          </p:cNvSpPr>
          <p:nvPr>
            <p:ph type="title"/>
          </p:nvPr>
        </p:nvSpPr>
        <p:spPr/>
        <p:txBody>
          <a:bodyPr/>
          <a:lstStyle/>
          <a:p>
            <a:r>
              <a:rPr lang="en-US" dirty="0"/>
              <a:t>Aggregators Coordination</a:t>
            </a:r>
          </a:p>
        </p:txBody>
      </p:sp>
      <p:sp>
        <p:nvSpPr>
          <p:cNvPr id="3" name="Text Placeholder 2">
            <a:extLst>
              <a:ext uri="{FF2B5EF4-FFF2-40B4-BE49-F238E27FC236}">
                <a16:creationId xmlns:a16="http://schemas.microsoft.com/office/drawing/2014/main" id="{94ADFE44-7194-A44C-9233-EDDB99F5DE20}"/>
              </a:ext>
            </a:extLst>
          </p:cNvPr>
          <p:cNvSpPr>
            <a:spLocks noGrp="1"/>
          </p:cNvSpPr>
          <p:nvPr>
            <p:ph type="body" idx="1"/>
          </p:nvPr>
        </p:nvSpPr>
        <p:spPr>
          <a:xfrm>
            <a:off x="311700" y="1226245"/>
            <a:ext cx="8520600" cy="4929300"/>
          </a:xfrm>
        </p:spPr>
        <p:txBody>
          <a:bodyPr/>
          <a:lstStyle/>
          <a:p>
            <a:r>
              <a:rPr lang="en-US" sz="2400" dirty="0"/>
              <a:t>Centralized vs Decentralized control</a:t>
            </a:r>
          </a:p>
        </p:txBody>
      </p:sp>
      <p:pic>
        <p:nvPicPr>
          <p:cNvPr id="7" name="Picture 6">
            <a:extLst>
              <a:ext uri="{FF2B5EF4-FFF2-40B4-BE49-F238E27FC236}">
                <a16:creationId xmlns:a16="http://schemas.microsoft.com/office/drawing/2014/main" id="{0192A741-CFFC-004B-8945-C83E030690BB}"/>
              </a:ext>
            </a:extLst>
          </p:cNvPr>
          <p:cNvPicPr>
            <a:picLocks noChangeAspect="1"/>
          </p:cNvPicPr>
          <p:nvPr/>
        </p:nvPicPr>
        <p:blipFill>
          <a:blip r:embed="rId2"/>
          <a:stretch>
            <a:fillRect/>
          </a:stretch>
        </p:blipFill>
        <p:spPr>
          <a:xfrm>
            <a:off x="101600" y="2429833"/>
            <a:ext cx="9042400" cy="3784600"/>
          </a:xfrm>
          <a:prstGeom prst="rect">
            <a:avLst/>
          </a:prstGeom>
        </p:spPr>
      </p:pic>
    </p:spTree>
    <p:extLst>
      <p:ext uri="{BB962C8B-B14F-4D97-AF65-F5344CB8AC3E}">
        <p14:creationId xmlns:p14="http://schemas.microsoft.com/office/powerpoint/2010/main" val="83313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The concept of Policies</a:t>
            </a:r>
            <a:endParaRPr dirty="0"/>
          </a:p>
        </p:txBody>
      </p:sp>
      <p:sp>
        <p:nvSpPr>
          <p:cNvPr id="135" name="Google Shape;135;p25"/>
          <p:cNvSpPr txBox="1">
            <a:spLocks noGrp="1"/>
          </p:cNvSpPr>
          <p:nvPr>
            <p:ph type="body" idx="1"/>
          </p:nvPr>
        </p:nvSpPr>
        <p:spPr>
          <a:xfrm>
            <a:off x="311700" y="1111650"/>
            <a:ext cx="8520600" cy="4929300"/>
          </a:xfrm>
          <a:prstGeom prst="rect">
            <a:avLst/>
          </a:prstGeom>
        </p:spPr>
        <p:txBody>
          <a:bodyPr spcFirstLastPara="1" wrap="square" lIns="91425" tIns="91425" rIns="91425" bIns="91425" anchor="t" anchorCtr="0">
            <a:noAutofit/>
          </a:bodyPr>
          <a:lstStyle/>
          <a:p>
            <a:pPr lvl="0"/>
            <a:r>
              <a:rPr lang="en-US" sz="2400" dirty="0"/>
              <a:t>Context Aware policies prescribe a certain desired behavior for the aggregator. </a:t>
            </a:r>
          </a:p>
          <a:p>
            <a:pPr lvl="0"/>
            <a:r>
              <a:rPr lang="en-US" sz="2400" dirty="0"/>
              <a:t>The collection of the policies enforced by a node comprise the </a:t>
            </a:r>
            <a:r>
              <a:rPr lang="en-US" sz="2400" i="1" dirty="0"/>
              <a:t>Policy Rulebook</a:t>
            </a:r>
          </a:p>
          <a:p>
            <a:pPr lvl="0"/>
            <a:r>
              <a:rPr lang="en-US" sz="2400" dirty="0"/>
              <a:t>Just like in the real world people have different rules by which they live by, similarly aggregators of the same group do not need to share the same rules. </a:t>
            </a:r>
          </a:p>
          <a:p>
            <a:pPr>
              <a:buFont typeface="Wingdings" pitchFamily="2" charset="2"/>
              <a:buChar char="Ø"/>
            </a:pPr>
            <a:r>
              <a:rPr lang="en-US" sz="2400" dirty="0"/>
              <a:t>Policies consist of </a:t>
            </a:r>
          </a:p>
          <a:p>
            <a:pPr lvl="1">
              <a:spcBef>
                <a:spcPts val="0"/>
              </a:spcBef>
            </a:pPr>
            <a:r>
              <a:rPr lang="en-US" sz="2400" dirty="0"/>
              <a:t>A Monitoring Section</a:t>
            </a:r>
          </a:p>
          <a:p>
            <a:pPr lvl="1">
              <a:spcBef>
                <a:spcPts val="0"/>
              </a:spcBef>
            </a:pPr>
            <a:r>
              <a:rPr lang="en-US" sz="2400" dirty="0"/>
              <a:t>A Decision Section</a:t>
            </a:r>
          </a:p>
          <a:p>
            <a:pPr lvl="1">
              <a:spcBef>
                <a:spcPts val="0"/>
              </a:spcBef>
            </a:pPr>
            <a:r>
              <a:rPr lang="en-US" sz="2400" dirty="0"/>
              <a:t>A Resource Section</a:t>
            </a:r>
            <a:endParaRPr sz="2400" dirty="0"/>
          </a:p>
        </p:txBody>
      </p:sp>
    </p:spTree>
    <p:extLst>
      <p:ext uri="{BB962C8B-B14F-4D97-AF65-F5344CB8AC3E}">
        <p14:creationId xmlns:p14="http://schemas.microsoft.com/office/powerpoint/2010/main" val="2904536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226639" y="1013594"/>
            <a:ext cx="1984933"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Policy Example</a:t>
            </a:r>
            <a:endParaRPr dirty="0"/>
          </a:p>
        </p:txBody>
      </p:sp>
      <p:sp>
        <p:nvSpPr>
          <p:cNvPr id="3" name="Text Placeholder 2">
            <a:extLst>
              <a:ext uri="{FF2B5EF4-FFF2-40B4-BE49-F238E27FC236}">
                <a16:creationId xmlns:a16="http://schemas.microsoft.com/office/drawing/2014/main" id="{7EAE6474-4350-F44A-834F-85F8700B3B67}"/>
              </a:ext>
            </a:extLst>
          </p:cNvPr>
          <p:cNvSpPr>
            <a:spLocks noGrp="1"/>
          </p:cNvSpPr>
          <p:nvPr>
            <p:ph type="body" idx="1"/>
          </p:nvPr>
        </p:nvSpPr>
        <p:spPr>
          <a:xfrm>
            <a:off x="226639" y="1013594"/>
            <a:ext cx="8520600" cy="4929300"/>
          </a:xfrm>
        </p:spPr>
        <p:txBody>
          <a:bodyPr/>
          <a:lstStyle/>
          <a:p>
            <a:pPr marL="101600" indent="0">
              <a:buNone/>
            </a:pPr>
            <a:endParaRPr lang="en-US" dirty="0"/>
          </a:p>
          <a:p>
            <a:pPr marL="101600" indent="0">
              <a:buNone/>
            </a:pPr>
            <a:endParaRPr lang="en-US" dirty="0"/>
          </a:p>
          <a:p>
            <a:pPr marL="101600" indent="0">
              <a:buNone/>
            </a:pPr>
            <a:endParaRPr lang="en-US" dirty="0"/>
          </a:p>
          <a:p>
            <a:pPr marL="101600" indent="0">
              <a:buNone/>
            </a:pPr>
            <a:r>
              <a:rPr lang="en-US" dirty="0"/>
              <a:t>Task </a:t>
            </a:r>
          </a:p>
          <a:p>
            <a:pPr marL="101600" indent="0">
              <a:buNone/>
            </a:pPr>
            <a:r>
              <a:rPr lang="en-US" dirty="0"/>
              <a:t>offloading</a:t>
            </a:r>
          </a:p>
        </p:txBody>
      </p:sp>
      <p:pic>
        <p:nvPicPr>
          <p:cNvPr id="5" name="Picture 4">
            <a:extLst>
              <a:ext uri="{FF2B5EF4-FFF2-40B4-BE49-F238E27FC236}">
                <a16:creationId xmlns:a16="http://schemas.microsoft.com/office/drawing/2014/main" id="{FC690FBF-AEB9-B644-9BB6-11A140B204E8}"/>
              </a:ext>
            </a:extLst>
          </p:cNvPr>
          <p:cNvPicPr>
            <a:picLocks noChangeAspect="1"/>
          </p:cNvPicPr>
          <p:nvPr/>
        </p:nvPicPr>
        <p:blipFill>
          <a:blip r:embed="rId3"/>
          <a:stretch>
            <a:fillRect/>
          </a:stretch>
        </p:blipFill>
        <p:spPr>
          <a:xfrm>
            <a:off x="2033951" y="-42530"/>
            <a:ext cx="7075025" cy="6528390"/>
          </a:xfrm>
          <a:prstGeom prst="rect">
            <a:avLst/>
          </a:prstGeom>
        </p:spPr>
      </p:pic>
    </p:spTree>
    <p:extLst>
      <p:ext uri="{BB962C8B-B14F-4D97-AF65-F5344CB8AC3E}">
        <p14:creationId xmlns:p14="http://schemas.microsoft.com/office/powerpoint/2010/main" val="417819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Context Change</a:t>
            </a:r>
            <a:endParaRPr dirty="0"/>
          </a:p>
        </p:txBody>
      </p:sp>
      <p:sp>
        <p:nvSpPr>
          <p:cNvPr id="135" name="Google Shape;135;p25"/>
          <p:cNvSpPr txBox="1">
            <a:spLocks noGrp="1"/>
          </p:cNvSpPr>
          <p:nvPr>
            <p:ph type="body" idx="1"/>
          </p:nvPr>
        </p:nvSpPr>
        <p:spPr>
          <a:xfrm>
            <a:off x="311700" y="1111650"/>
            <a:ext cx="8520600" cy="4929300"/>
          </a:xfrm>
          <a:prstGeom prst="rect">
            <a:avLst/>
          </a:prstGeom>
        </p:spPr>
        <p:txBody>
          <a:bodyPr spcFirstLastPara="1" wrap="square" lIns="91425" tIns="91425" rIns="91425" bIns="91425" anchor="t" anchorCtr="0">
            <a:noAutofit/>
          </a:bodyPr>
          <a:lstStyle/>
          <a:p>
            <a:pPr lvl="0"/>
            <a:r>
              <a:rPr lang="en-US" dirty="0"/>
              <a:t>Using a publish-subscribe protocol named </a:t>
            </a:r>
            <a:r>
              <a:rPr lang="en-US" i="1" dirty="0"/>
              <a:t>ECTORAS</a:t>
            </a:r>
          </a:p>
          <a:p>
            <a:pPr lvl="0"/>
            <a:endParaRPr lang="en-US" dirty="0"/>
          </a:p>
          <a:p>
            <a:pPr marL="101600" lvl="0" indent="0">
              <a:buNone/>
            </a:pPr>
            <a:endParaRPr lang="en-US" dirty="0"/>
          </a:p>
          <a:p>
            <a:pPr marL="101600" lvl="0" indent="0">
              <a:buNone/>
            </a:pPr>
            <a:r>
              <a:rPr lang="en-US" dirty="0"/>
              <a:t>Data shared by Task Offloading Policy</a:t>
            </a:r>
            <a:endParaRPr sz="2200" dirty="0"/>
          </a:p>
        </p:txBody>
      </p:sp>
      <p:pic>
        <p:nvPicPr>
          <p:cNvPr id="3" name="Picture 2">
            <a:extLst>
              <a:ext uri="{FF2B5EF4-FFF2-40B4-BE49-F238E27FC236}">
                <a16:creationId xmlns:a16="http://schemas.microsoft.com/office/drawing/2014/main" id="{ADB2E998-38B5-8F4E-A2DF-3714D65165A6}"/>
              </a:ext>
            </a:extLst>
          </p:cNvPr>
          <p:cNvPicPr>
            <a:picLocks noChangeAspect="1"/>
          </p:cNvPicPr>
          <p:nvPr/>
        </p:nvPicPr>
        <p:blipFill>
          <a:blip r:embed="rId3"/>
          <a:stretch>
            <a:fillRect/>
          </a:stretch>
        </p:blipFill>
        <p:spPr>
          <a:xfrm>
            <a:off x="30564" y="2717651"/>
            <a:ext cx="9113436" cy="2513567"/>
          </a:xfrm>
          <a:prstGeom prst="rect">
            <a:avLst/>
          </a:prstGeom>
        </p:spPr>
      </p:pic>
    </p:spTree>
    <p:extLst>
      <p:ext uri="{BB962C8B-B14F-4D97-AF65-F5344CB8AC3E}">
        <p14:creationId xmlns:p14="http://schemas.microsoft.com/office/powerpoint/2010/main" val="793156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488A-82C4-F94F-8EFA-DBA9348DD2E6}"/>
              </a:ext>
            </a:extLst>
          </p:cNvPr>
          <p:cNvSpPr>
            <a:spLocks noGrp="1"/>
          </p:cNvSpPr>
          <p:nvPr>
            <p:ph type="title"/>
          </p:nvPr>
        </p:nvSpPr>
        <p:spPr/>
        <p:txBody>
          <a:bodyPr/>
          <a:lstStyle/>
          <a:p>
            <a:r>
              <a:rPr lang="en-US" dirty="0"/>
              <a:t>Self-control management middleware</a:t>
            </a:r>
          </a:p>
        </p:txBody>
      </p:sp>
      <p:pic>
        <p:nvPicPr>
          <p:cNvPr id="5" name="Picture 4">
            <a:extLst>
              <a:ext uri="{FF2B5EF4-FFF2-40B4-BE49-F238E27FC236}">
                <a16:creationId xmlns:a16="http://schemas.microsoft.com/office/drawing/2014/main" id="{A7DF32C8-083B-AB4D-8769-B814433D5E7B}"/>
              </a:ext>
            </a:extLst>
          </p:cNvPr>
          <p:cNvPicPr>
            <a:picLocks noChangeAspect="1"/>
          </p:cNvPicPr>
          <p:nvPr/>
        </p:nvPicPr>
        <p:blipFill rotWithShape="1">
          <a:blip r:embed="rId2"/>
          <a:srcRect b="18450"/>
          <a:stretch/>
        </p:blipFill>
        <p:spPr>
          <a:xfrm>
            <a:off x="1095952" y="871870"/>
            <a:ext cx="6909564" cy="5592725"/>
          </a:xfrm>
          <a:prstGeom prst="rect">
            <a:avLst/>
          </a:prstGeom>
        </p:spPr>
      </p:pic>
    </p:spTree>
    <p:extLst>
      <p:ext uri="{BB962C8B-B14F-4D97-AF65-F5344CB8AC3E}">
        <p14:creationId xmlns:p14="http://schemas.microsoft.com/office/powerpoint/2010/main" val="139172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1B96-BAF4-1D4C-AD66-2A4EF2703CD1}"/>
              </a:ext>
            </a:extLst>
          </p:cNvPr>
          <p:cNvSpPr>
            <a:spLocks noGrp="1"/>
          </p:cNvSpPr>
          <p:nvPr>
            <p:ph type="title"/>
          </p:nvPr>
        </p:nvSpPr>
        <p:spPr/>
        <p:txBody>
          <a:bodyPr/>
          <a:lstStyle/>
          <a:p>
            <a:r>
              <a:rPr lang="en-US" dirty="0"/>
              <a:t>Smart-managed Building: Fire Drills </a:t>
            </a:r>
          </a:p>
        </p:txBody>
      </p:sp>
      <p:sp>
        <p:nvSpPr>
          <p:cNvPr id="3" name="Text Placeholder 2">
            <a:extLst>
              <a:ext uri="{FF2B5EF4-FFF2-40B4-BE49-F238E27FC236}">
                <a16:creationId xmlns:a16="http://schemas.microsoft.com/office/drawing/2014/main" id="{9834566B-5A93-D742-8836-9D8F02141F09}"/>
              </a:ext>
            </a:extLst>
          </p:cNvPr>
          <p:cNvSpPr>
            <a:spLocks noGrp="1"/>
          </p:cNvSpPr>
          <p:nvPr>
            <p:ph type="body" idx="1"/>
          </p:nvPr>
        </p:nvSpPr>
        <p:spPr>
          <a:xfrm>
            <a:off x="226639" y="928534"/>
            <a:ext cx="8520600" cy="4929300"/>
          </a:xfrm>
        </p:spPr>
        <p:txBody>
          <a:bodyPr/>
          <a:lstStyle/>
          <a:p>
            <a:r>
              <a:rPr lang="en-US" dirty="0"/>
              <a:t>Target: Explore performance of context-aware vs non context-aware middleware (both developed by our team)</a:t>
            </a:r>
          </a:p>
          <a:p>
            <a:r>
              <a:rPr lang="en-US" dirty="0"/>
              <a:t>Testbed consists of 30 Nodes </a:t>
            </a:r>
          </a:p>
          <a:p>
            <a:pPr lvl="1">
              <a:lnSpc>
                <a:spcPct val="100000"/>
              </a:lnSpc>
              <a:spcBef>
                <a:spcPts val="600"/>
              </a:spcBef>
            </a:pPr>
            <a:r>
              <a:rPr lang="en-US" dirty="0"/>
              <a:t>operating on Raspberry Pi 3 revision B units (one node per Raspberry Pi) </a:t>
            </a:r>
          </a:p>
          <a:p>
            <a:pPr lvl="1">
              <a:lnSpc>
                <a:spcPct val="100000"/>
              </a:lnSpc>
              <a:spcBef>
                <a:spcPts val="600"/>
              </a:spcBef>
            </a:pPr>
            <a:r>
              <a:rPr lang="en-US" dirty="0"/>
              <a:t>handled a minimum of 5 sensors and maximum of 50 sensors of different manufactures, whose presence was dynamic</a:t>
            </a:r>
          </a:p>
          <a:p>
            <a:pPr lvl="1">
              <a:lnSpc>
                <a:spcPct val="100000"/>
              </a:lnSpc>
              <a:spcBef>
                <a:spcPts val="600"/>
              </a:spcBef>
            </a:pPr>
            <a:r>
              <a:rPr lang="en-US" dirty="0"/>
              <a:t>Communication performed by a mix of local </a:t>
            </a:r>
            <a:r>
              <a:rPr lang="en-US" dirty="0" err="1"/>
              <a:t>WiFi</a:t>
            </a:r>
            <a:r>
              <a:rPr lang="en-US" dirty="0"/>
              <a:t> and Ethernet networks.</a:t>
            </a:r>
          </a:p>
          <a:p>
            <a:pPr>
              <a:lnSpc>
                <a:spcPct val="100000"/>
              </a:lnSpc>
              <a:spcBef>
                <a:spcPts val="600"/>
              </a:spcBef>
            </a:pPr>
            <a:r>
              <a:rPr lang="en-US" dirty="0"/>
              <a:t>Experiment conditions</a:t>
            </a:r>
          </a:p>
          <a:p>
            <a:pPr lvl="1">
              <a:lnSpc>
                <a:spcPct val="100000"/>
              </a:lnSpc>
              <a:spcBef>
                <a:spcPts val="600"/>
              </a:spcBef>
            </a:pPr>
            <a:r>
              <a:rPr lang="en-US" dirty="0"/>
              <a:t>A “Walk to the nearest exit with no fire” service is executed by all nodes</a:t>
            </a:r>
          </a:p>
          <a:p>
            <a:pPr lvl="1">
              <a:lnSpc>
                <a:spcPct val="100000"/>
              </a:lnSpc>
              <a:spcBef>
                <a:spcPts val="600"/>
              </a:spcBef>
            </a:pPr>
            <a:r>
              <a:rPr lang="en-US" dirty="0"/>
              <a:t>Nodes handover tasks when too “busy”</a:t>
            </a:r>
          </a:p>
          <a:p>
            <a:pPr lvl="1">
              <a:lnSpc>
                <a:spcPct val="100000"/>
              </a:lnSpc>
              <a:spcBef>
                <a:spcPts val="600"/>
              </a:spcBef>
            </a:pPr>
            <a:r>
              <a:rPr lang="en-US" dirty="0"/>
              <a:t>Different loads, corresponding to people in the building are generated </a:t>
            </a:r>
          </a:p>
        </p:txBody>
      </p:sp>
    </p:spTree>
    <p:extLst>
      <p:ext uri="{BB962C8B-B14F-4D97-AF65-F5344CB8AC3E}">
        <p14:creationId xmlns:p14="http://schemas.microsoft.com/office/powerpoint/2010/main" val="383866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8A37-DBF4-E142-BB5A-F3BCBAF185EB}"/>
              </a:ext>
            </a:extLst>
          </p:cNvPr>
          <p:cNvSpPr>
            <a:spLocks noGrp="1"/>
          </p:cNvSpPr>
          <p:nvPr>
            <p:ph type="title"/>
          </p:nvPr>
        </p:nvSpPr>
        <p:spPr/>
        <p:txBody>
          <a:bodyPr/>
          <a:lstStyle/>
          <a:p>
            <a:r>
              <a:rPr lang="en-US" dirty="0"/>
              <a:t>Part of the scenario (third floor)</a:t>
            </a:r>
          </a:p>
        </p:txBody>
      </p:sp>
      <p:pic>
        <p:nvPicPr>
          <p:cNvPr id="7" name="Picture 6">
            <a:extLst>
              <a:ext uri="{FF2B5EF4-FFF2-40B4-BE49-F238E27FC236}">
                <a16:creationId xmlns:a16="http://schemas.microsoft.com/office/drawing/2014/main" id="{A706FF56-C271-3841-9B87-EDC2C03645FC}"/>
              </a:ext>
            </a:extLst>
          </p:cNvPr>
          <p:cNvPicPr>
            <a:picLocks noChangeAspect="1"/>
          </p:cNvPicPr>
          <p:nvPr/>
        </p:nvPicPr>
        <p:blipFill>
          <a:blip r:embed="rId2"/>
          <a:stretch>
            <a:fillRect/>
          </a:stretch>
        </p:blipFill>
        <p:spPr>
          <a:xfrm>
            <a:off x="270244" y="717888"/>
            <a:ext cx="8305800" cy="5613400"/>
          </a:xfrm>
          <a:prstGeom prst="rect">
            <a:avLst/>
          </a:prstGeom>
        </p:spPr>
      </p:pic>
    </p:spTree>
    <p:extLst>
      <p:ext uri="{BB962C8B-B14F-4D97-AF65-F5344CB8AC3E}">
        <p14:creationId xmlns:p14="http://schemas.microsoft.com/office/powerpoint/2010/main" val="70459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63D0889-525E-6A4C-AAA8-F526B91115CA}"/>
              </a:ext>
            </a:extLst>
          </p:cNvPr>
          <p:cNvPicPr>
            <a:picLocks noChangeAspect="1"/>
          </p:cNvPicPr>
          <p:nvPr/>
        </p:nvPicPr>
        <p:blipFill>
          <a:blip r:embed="rId2"/>
          <a:stretch>
            <a:fillRect/>
          </a:stretch>
        </p:blipFill>
        <p:spPr>
          <a:xfrm>
            <a:off x="0" y="1558398"/>
            <a:ext cx="5337544" cy="3229601"/>
          </a:xfrm>
          <a:prstGeom prst="rect">
            <a:avLst/>
          </a:prstGeom>
        </p:spPr>
      </p:pic>
      <p:sp>
        <p:nvSpPr>
          <p:cNvPr id="2" name="Title 1">
            <a:extLst>
              <a:ext uri="{FF2B5EF4-FFF2-40B4-BE49-F238E27FC236}">
                <a16:creationId xmlns:a16="http://schemas.microsoft.com/office/drawing/2014/main" id="{D2EF3065-29BD-AD46-BDD5-845BF6D049E3}"/>
              </a:ext>
            </a:extLst>
          </p:cNvPr>
          <p:cNvSpPr>
            <a:spLocks noGrp="1"/>
          </p:cNvSpPr>
          <p:nvPr>
            <p:ph type="title"/>
          </p:nvPr>
        </p:nvSpPr>
        <p:spPr/>
        <p:txBody>
          <a:bodyPr/>
          <a:lstStyle/>
          <a:p>
            <a:r>
              <a:rPr lang="en-US" dirty="0"/>
              <a:t>Performance Results </a:t>
            </a:r>
          </a:p>
        </p:txBody>
      </p:sp>
      <p:sp>
        <p:nvSpPr>
          <p:cNvPr id="3" name="Text Placeholder 2">
            <a:extLst>
              <a:ext uri="{FF2B5EF4-FFF2-40B4-BE49-F238E27FC236}">
                <a16:creationId xmlns:a16="http://schemas.microsoft.com/office/drawing/2014/main" id="{D822895E-CC52-B441-AB15-5B45BF845D15}"/>
              </a:ext>
            </a:extLst>
          </p:cNvPr>
          <p:cNvSpPr>
            <a:spLocks noGrp="1"/>
          </p:cNvSpPr>
          <p:nvPr>
            <p:ph type="body" idx="1"/>
          </p:nvPr>
        </p:nvSpPr>
        <p:spPr>
          <a:xfrm>
            <a:off x="213050" y="934693"/>
            <a:ext cx="8520600" cy="4929300"/>
          </a:xfrm>
        </p:spPr>
        <p:txBody>
          <a:bodyPr/>
          <a:lstStyle/>
          <a:p>
            <a:r>
              <a:rPr lang="en-US" dirty="0"/>
              <a:t>Takeover completion time</a:t>
            </a:r>
          </a:p>
        </p:txBody>
      </p:sp>
      <p:pic>
        <p:nvPicPr>
          <p:cNvPr id="23" name="Picture 22">
            <a:extLst>
              <a:ext uri="{FF2B5EF4-FFF2-40B4-BE49-F238E27FC236}">
                <a16:creationId xmlns:a16="http://schemas.microsoft.com/office/drawing/2014/main" id="{61B2C73A-123C-6341-B683-3D2597F5932E}"/>
              </a:ext>
            </a:extLst>
          </p:cNvPr>
          <p:cNvPicPr>
            <a:picLocks noChangeAspect="1"/>
          </p:cNvPicPr>
          <p:nvPr/>
        </p:nvPicPr>
        <p:blipFill rotWithShape="1">
          <a:blip r:embed="rId3"/>
          <a:srcRect l="7331" t="4775" r="7735" b="-648"/>
          <a:stretch/>
        </p:blipFill>
        <p:spPr>
          <a:xfrm>
            <a:off x="3317757" y="2744508"/>
            <a:ext cx="5628943" cy="3689379"/>
          </a:xfrm>
          <a:prstGeom prst="rect">
            <a:avLst/>
          </a:prstGeom>
        </p:spPr>
      </p:pic>
      <p:sp>
        <p:nvSpPr>
          <p:cNvPr id="25" name="TextBox 24">
            <a:extLst>
              <a:ext uri="{FF2B5EF4-FFF2-40B4-BE49-F238E27FC236}">
                <a16:creationId xmlns:a16="http://schemas.microsoft.com/office/drawing/2014/main" id="{936C69C6-9B99-C848-BD37-0E51DF586377}"/>
              </a:ext>
            </a:extLst>
          </p:cNvPr>
          <p:cNvSpPr txBox="1"/>
          <p:nvPr/>
        </p:nvSpPr>
        <p:spPr>
          <a:xfrm>
            <a:off x="5747894" y="2865421"/>
            <a:ext cx="3396106" cy="307777"/>
          </a:xfrm>
          <a:prstGeom prst="rect">
            <a:avLst/>
          </a:prstGeom>
          <a:noFill/>
        </p:spPr>
        <p:txBody>
          <a:bodyPr wrap="square" rtlCol="0">
            <a:spAutoFit/>
          </a:bodyPr>
          <a:lstStyle/>
          <a:p>
            <a:r>
              <a:rPr lang="en-US" dirty="0"/>
              <a:t>Non Context-aware</a:t>
            </a:r>
          </a:p>
        </p:txBody>
      </p:sp>
      <p:sp>
        <p:nvSpPr>
          <p:cNvPr id="26" name="TextBox 25">
            <a:extLst>
              <a:ext uri="{FF2B5EF4-FFF2-40B4-BE49-F238E27FC236}">
                <a16:creationId xmlns:a16="http://schemas.microsoft.com/office/drawing/2014/main" id="{E3B7816A-9DBD-3043-AB9E-CEA900EEC40D}"/>
              </a:ext>
            </a:extLst>
          </p:cNvPr>
          <p:cNvSpPr txBox="1"/>
          <p:nvPr/>
        </p:nvSpPr>
        <p:spPr>
          <a:xfrm>
            <a:off x="1077244" y="1771374"/>
            <a:ext cx="3396106" cy="307777"/>
          </a:xfrm>
          <a:prstGeom prst="rect">
            <a:avLst/>
          </a:prstGeom>
          <a:noFill/>
        </p:spPr>
        <p:txBody>
          <a:bodyPr wrap="square" rtlCol="0">
            <a:spAutoFit/>
          </a:bodyPr>
          <a:lstStyle/>
          <a:p>
            <a:r>
              <a:rPr lang="en-US" dirty="0"/>
              <a:t>Context-aware</a:t>
            </a:r>
          </a:p>
        </p:txBody>
      </p:sp>
    </p:spTree>
    <p:extLst>
      <p:ext uri="{BB962C8B-B14F-4D97-AF65-F5344CB8AC3E}">
        <p14:creationId xmlns:p14="http://schemas.microsoft.com/office/powerpoint/2010/main" val="155145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004" y="8396"/>
            <a:ext cx="8740871" cy="1325563"/>
          </a:xfrm>
        </p:spPr>
        <p:txBody>
          <a:bodyPr/>
          <a:lstStyle/>
          <a:p>
            <a:pPr algn="ctr"/>
            <a:r>
              <a:rPr lang="en-US" sz="3200" b="1" dirty="0">
                <a:ln w="0"/>
                <a:solidFill>
                  <a:schemeClr val="tx1"/>
                </a:solidFill>
                <a:effectLst>
                  <a:outerShdw blurRad="38100" dist="19050" dir="2700000" algn="tl" rotWithShape="0">
                    <a:schemeClr val="dk1">
                      <a:alpha val="40000"/>
                    </a:schemeClr>
                  </a:outerShdw>
                </a:effectLst>
              </a:rPr>
              <a:t>NDIA System of Systems SE Committee</a:t>
            </a:r>
          </a:p>
        </p:txBody>
      </p:sp>
      <p:sp>
        <p:nvSpPr>
          <p:cNvPr id="3" name="object 3"/>
          <p:cNvSpPr txBox="1">
            <a:spLocks noGrp="1"/>
          </p:cNvSpPr>
          <p:nvPr>
            <p:ph type="body" idx="1"/>
          </p:nvPr>
        </p:nvSpPr>
        <p:spPr>
          <a:xfrm>
            <a:off x="883804" y="1242554"/>
            <a:ext cx="7435273" cy="3879639"/>
          </a:xfrm>
        </p:spPr>
        <p:txBody>
          <a:bodyPr>
            <a:normAutofit/>
          </a:bodyPr>
          <a:lstStyle/>
          <a:p>
            <a:r>
              <a:rPr lang="en-US" sz="2400" b="1" dirty="0"/>
              <a:t>Mission</a:t>
            </a:r>
          </a:p>
          <a:p>
            <a:pPr lvl="1"/>
            <a:r>
              <a:rPr lang="en-US" sz="2000" dirty="0"/>
              <a:t>To provide a forum where government, industry, and academia can share lessons learned, promote best practices, address issues, and advocate systems engineering for Systems of Systems (</a:t>
            </a:r>
            <a:r>
              <a:rPr lang="en-US" sz="2000" dirty="0" err="1"/>
              <a:t>SoS</a:t>
            </a:r>
            <a:r>
              <a:rPr lang="en-US" sz="2000" dirty="0"/>
              <a:t>)</a:t>
            </a:r>
          </a:p>
          <a:p>
            <a:pPr lvl="1"/>
            <a:r>
              <a:rPr lang="en-US" sz="2000" dirty="0"/>
              <a:t>To identify successful strategies for applying systems engineering principles to systems engineering of </a:t>
            </a:r>
            <a:r>
              <a:rPr lang="en-US" sz="2000" dirty="0" err="1"/>
              <a:t>SoS</a:t>
            </a:r>
            <a:endParaRPr lang="en-US" sz="2000" dirty="0"/>
          </a:p>
          <a:p>
            <a:r>
              <a:rPr lang="en-US" sz="2400" b="1" dirty="0"/>
              <a:t>Operating Practices</a:t>
            </a:r>
          </a:p>
          <a:p>
            <a:pPr lvl="1"/>
            <a:r>
              <a:rPr lang="en-US" sz="2000" dirty="0"/>
              <a:t>Face to face and virtual </a:t>
            </a:r>
            <a:r>
              <a:rPr lang="en-US" sz="2000" dirty="0" err="1"/>
              <a:t>SoS</a:t>
            </a:r>
            <a:r>
              <a:rPr lang="en-US" sz="2000" dirty="0"/>
              <a:t> Committee meetings are held in conjunction with NDIA SE Division meetings that occur in February, April, June, and August</a:t>
            </a:r>
          </a:p>
        </p:txBody>
      </p:sp>
      <p:sp>
        <p:nvSpPr>
          <p:cNvPr id="16" name="Footer Placeholder 1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
        <p:nvSpPr>
          <p:cNvPr id="17" name="Slide Number Placeholder 1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
        <p:nvSpPr>
          <p:cNvPr id="2" name="Rectangle 1">
            <a:extLst>
              <a:ext uri="{FF2B5EF4-FFF2-40B4-BE49-F238E27FC236}">
                <a16:creationId xmlns:a16="http://schemas.microsoft.com/office/drawing/2014/main" id="{FC3A1B0F-59EA-4604-BE13-6437B00A0567}"/>
              </a:ext>
            </a:extLst>
          </p:cNvPr>
          <p:cNvSpPr/>
          <p:nvPr/>
        </p:nvSpPr>
        <p:spPr>
          <a:xfrm>
            <a:off x="164665" y="5200085"/>
            <a:ext cx="6808790" cy="1338828"/>
          </a:xfrm>
          <a:prstGeom prst="rect">
            <a:avLst/>
          </a:prstGeom>
        </p:spPr>
        <p:txBody>
          <a:bodyPr wrap="square">
            <a:spAutoFit/>
          </a:bodyPr>
          <a:lstStyle/>
          <a:p>
            <a:pPr marL="914400" marR="0" lvl="2" indent="0" algn="l" defTabSz="457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NDIA SE Division SoS Committee Industry Chairs: </a:t>
            </a:r>
          </a:p>
          <a:p>
            <a:pPr marL="1371600" marR="0" lvl="3" indent="0" algn="l" defTabSz="457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Mr. Rick Poel, Boeing</a:t>
            </a:r>
          </a:p>
          <a:p>
            <a:pPr marL="1371600" marR="0" lvl="3" indent="0" algn="l" defTabSz="457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Ms. Jennie Horne, Raytheon</a:t>
            </a:r>
          </a:p>
          <a:p>
            <a:pPr marL="914400" marR="0" lvl="2" indent="0" algn="l" defTabSz="457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OSD Liaison: </a:t>
            </a:r>
          </a:p>
          <a:p>
            <a:pPr marL="1371600" marR="0" lvl="3" indent="0" algn="l" defTabSz="457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Dr. Judith Dahmann, MITRE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842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3065-29BD-AD46-BDD5-845BF6D049E3}"/>
              </a:ext>
            </a:extLst>
          </p:cNvPr>
          <p:cNvSpPr>
            <a:spLocks noGrp="1"/>
          </p:cNvSpPr>
          <p:nvPr>
            <p:ph type="title"/>
          </p:nvPr>
        </p:nvSpPr>
        <p:spPr/>
        <p:txBody>
          <a:bodyPr/>
          <a:lstStyle/>
          <a:p>
            <a:r>
              <a:rPr lang="en-US" dirty="0"/>
              <a:t>Performance Results </a:t>
            </a:r>
          </a:p>
        </p:txBody>
      </p:sp>
      <p:sp>
        <p:nvSpPr>
          <p:cNvPr id="3" name="Text Placeholder 2">
            <a:extLst>
              <a:ext uri="{FF2B5EF4-FFF2-40B4-BE49-F238E27FC236}">
                <a16:creationId xmlns:a16="http://schemas.microsoft.com/office/drawing/2014/main" id="{D822895E-CC52-B441-AB15-5B45BF845D15}"/>
              </a:ext>
            </a:extLst>
          </p:cNvPr>
          <p:cNvSpPr>
            <a:spLocks noGrp="1"/>
          </p:cNvSpPr>
          <p:nvPr>
            <p:ph type="body" idx="1"/>
          </p:nvPr>
        </p:nvSpPr>
        <p:spPr>
          <a:xfrm>
            <a:off x="213050" y="1019753"/>
            <a:ext cx="8520600" cy="4929300"/>
          </a:xfrm>
        </p:spPr>
        <p:txBody>
          <a:bodyPr/>
          <a:lstStyle/>
          <a:p>
            <a:r>
              <a:rPr lang="en-US" dirty="0"/>
              <a:t>Diversity in Task Offload execution time</a:t>
            </a:r>
          </a:p>
        </p:txBody>
      </p:sp>
      <p:pic>
        <p:nvPicPr>
          <p:cNvPr id="17" name="Picture 16">
            <a:extLst>
              <a:ext uri="{FF2B5EF4-FFF2-40B4-BE49-F238E27FC236}">
                <a16:creationId xmlns:a16="http://schemas.microsoft.com/office/drawing/2014/main" id="{606476ED-CEDB-DD48-A064-E0A618476C9B}"/>
              </a:ext>
            </a:extLst>
          </p:cNvPr>
          <p:cNvPicPr>
            <a:picLocks noChangeAspect="1"/>
          </p:cNvPicPr>
          <p:nvPr/>
        </p:nvPicPr>
        <p:blipFill>
          <a:blip r:embed="rId2"/>
          <a:stretch>
            <a:fillRect/>
          </a:stretch>
        </p:blipFill>
        <p:spPr>
          <a:xfrm>
            <a:off x="213050" y="1755118"/>
            <a:ext cx="4422745" cy="3046015"/>
          </a:xfrm>
          <a:prstGeom prst="rect">
            <a:avLst/>
          </a:prstGeom>
        </p:spPr>
      </p:pic>
      <p:pic>
        <p:nvPicPr>
          <p:cNvPr id="19" name="Picture 18">
            <a:extLst>
              <a:ext uri="{FF2B5EF4-FFF2-40B4-BE49-F238E27FC236}">
                <a16:creationId xmlns:a16="http://schemas.microsoft.com/office/drawing/2014/main" id="{9C938545-0DD4-F349-8B1F-679061D2B60C}"/>
              </a:ext>
            </a:extLst>
          </p:cNvPr>
          <p:cNvPicPr>
            <a:picLocks noChangeAspect="1"/>
          </p:cNvPicPr>
          <p:nvPr/>
        </p:nvPicPr>
        <p:blipFill>
          <a:blip r:embed="rId3"/>
          <a:stretch>
            <a:fillRect/>
          </a:stretch>
        </p:blipFill>
        <p:spPr>
          <a:xfrm>
            <a:off x="4295552" y="3006641"/>
            <a:ext cx="4848447" cy="3438682"/>
          </a:xfrm>
          <a:prstGeom prst="rect">
            <a:avLst/>
          </a:prstGeom>
        </p:spPr>
      </p:pic>
      <p:sp>
        <p:nvSpPr>
          <p:cNvPr id="8" name="TextBox 7">
            <a:extLst>
              <a:ext uri="{FF2B5EF4-FFF2-40B4-BE49-F238E27FC236}">
                <a16:creationId xmlns:a16="http://schemas.microsoft.com/office/drawing/2014/main" id="{D45D299A-147B-7941-9D22-178058B1111E}"/>
              </a:ext>
            </a:extLst>
          </p:cNvPr>
          <p:cNvSpPr txBox="1"/>
          <p:nvPr/>
        </p:nvSpPr>
        <p:spPr>
          <a:xfrm>
            <a:off x="5747894" y="2801626"/>
            <a:ext cx="3396106" cy="307777"/>
          </a:xfrm>
          <a:prstGeom prst="rect">
            <a:avLst/>
          </a:prstGeom>
          <a:noFill/>
        </p:spPr>
        <p:txBody>
          <a:bodyPr wrap="square" rtlCol="0">
            <a:spAutoFit/>
          </a:bodyPr>
          <a:lstStyle/>
          <a:p>
            <a:r>
              <a:rPr lang="en-US" dirty="0"/>
              <a:t>Non Context-aware</a:t>
            </a:r>
          </a:p>
        </p:txBody>
      </p:sp>
      <p:sp>
        <p:nvSpPr>
          <p:cNvPr id="9" name="TextBox 8">
            <a:extLst>
              <a:ext uri="{FF2B5EF4-FFF2-40B4-BE49-F238E27FC236}">
                <a16:creationId xmlns:a16="http://schemas.microsoft.com/office/drawing/2014/main" id="{0051374C-4C67-0A49-8A84-CD37CC1C7D6A}"/>
              </a:ext>
            </a:extLst>
          </p:cNvPr>
          <p:cNvSpPr txBox="1"/>
          <p:nvPr/>
        </p:nvSpPr>
        <p:spPr>
          <a:xfrm>
            <a:off x="726369" y="3812825"/>
            <a:ext cx="3396106" cy="307777"/>
          </a:xfrm>
          <a:prstGeom prst="rect">
            <a:avLst/>
          </a:prstGeom>
          <a:noFill/>
        </p:spPr>
        <p:txBody>
          <a:bodyPr wrap="square" rtlCol="0">
            <a:spAutoFit/>
          </a:bodyPr>
          <a:lstStyle/>
          <a:p>
            <a:r>
              <a:rPr lang="en-US" dirty="0"/>
              <a:t>Context-aware</a:t>
            </a:r>
          </a:p>
        </p:txBody>
      </p:sp>
    </p:spTree>
    <p:extLst>
      <p:ext uri="{BB962C8B-B14F-4D97-AF65-F5344CB8AC3E}">
        <p14:creationId xmlns:p14="http://schemas.microsoft.com/office/powerpoint/2010/main" val="416680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F8E4-0837-654E-9F1D-F38365D911A8}"/>
              </a:ext>
            </a:extLst>
          </p:cNvPr>
          <p:cNvSpPr>
            <a:spLocks noGrp="1"/>
          </p:cNvSpPr>
          <p:nvPr>
            <p:ph type="title"/>
          </p:nvPr>
        </p:nvSpPr>
        <p:spPr>
          <a:xfrm>
            <a:off x="1438500" y="-15717"/>
            <a:ext cx="7705500" cy="797400"/>
          </a:xfrm>
        </p:spPr>
        <p:txBody>
          <a:bodyPr/>
          <a:lstStyle/>
          <a:p>
            <a:r>
              <a:rPr lang="en-US" dirty="0"/>
              <a:t>Results</a:t>
            </a:r>
          </a:p>
        </p:txBody>
      </p:sp>
      <p:sp>
        <p:nvSpPr>
          <p:cNvPr id="3" name="Text Placeholder 2">
            <a:extLst>
              <a:ext uri="{FF2B5EF4-FFF2-40B4-BE49-F238E27FC236}">
                <a16:creationId xmlns:a16="http://schemas.microsoft.com/office/drawing/2014/main" id="{4E516043-9B4A-364F-B2E8-3F4AD1545DAD}"/>
              </a:ext>
            </a:extLst>
          </p:cNvPr>
          <p:cNvSpPr>
            <a:spLocks noGrp="1"/>
          </p:cNvSpPr>
          <p:nvPr>
            <p:ph type="body" idx="1"/>
          </p:nvPr>
        </p:nvSpPr>
        <p:spPr/>
        <p:txBody>
          <a:bodyPr/>
          <a:lstStyle/>
          <a:p>
            <a:pPr>
              <a:lnSpc>
                <a:spcPct val="150000"/>
              </a:lnSpc>
            </a:pPr>
            <a:r>
              <a:rPr lang="en-US" sz="2400" dirty="0"/>
              <a:t>Context-aware self-control middleware supports better performance and stability in response time</a:t>
            </a:r>
          </a:p>
          <a:p>
            <a:pPr>
              <a:lnSpc>
                <a:spcPct val="150000"/>
              </a:lnSpc>
            </a:pPr>
            <a:r>
              <a:rPr lang="en-US" sz="2400" dirty="0"/>
              <a:t>Further test should be performed to cover other KPIs, as energy consumption</a:t>
            </a:r>
          </a:p>
          <a:p>
            <a:pPr>
              <a:lnSpc>
                <a:spcPct val="150000"/>
              </a:lnSpc>
            </a:pPr>
            <a:r>
              <a:rPr lang="en-US" sz="2400" dirty="0"/>
              <a:t>Comparison to other approaches (centralized) is of importance</a:t>
            </a:r>
          </a:p>
          <a:p>
            <a:pPr>
              <a:lnSpc>
                <a:spcPct val="150000"/>
              </a:lnSpc>
            </a:pPr>
            <a:endParaRPr lang="en-US" sz="2400" dirty="0"/>
          </a:p>
        </p:txBody>
      </p:sp>
      <p:sp>
        <p:nvSpPr>
          <p:cNvPr id="4" name="Rectangle 3">
            <a:extLst>
              <a:ext uri="{FF2B5EF4-FFF2-40B4-BE49-F238E27FC236}">
                <a16:creationId xmlns:a16="http://schemas.microsoft.com/office/drawing/2014/main" id="{73888973-140D-2348-B7A9-1AC42AABE550}"/>
              </a:ext>
            </a:extLst>
          </p:cNvPr>
          <p:cNvSpPr/>
          <p:nvPr/>
        </p:nvSpPr>
        <p:spPr>
          <a:xfrm>
            <a:off x="148856" y="5632325"/>
            <a:ext cx="8683444" cy="954107"/>
          </a:xfrm>
          <a:prstGeom prst="rect">
            <a:avLst/>
          </a:prstGeom>
        </p:spPr>
        <p:txBody>
          <a:bodyPr wrap="square">
            <a:spAutoFit/>
          </a:bodyPr>
          <a:lstStyle/>
          <a:p>
            <a:r>
              <a:rPr lang="en-US" dirty="0">
                <a:solidFill>
                  <a:srgbClr val="660099"/>
                </a:solidFill>
                <a:latin typeface="Arial" panose="020B0604020202020204" pitchFamily="34" charset="0"/>
                <a:hlinkClick r:id="rId2"/>
              </a:rPr>
              <a:t>Context Diffusion in Fog Colonies: Exploring Autonomous Fog Node Operation Using ECTORAS</a:t>
            </a:r>
            <a:r>
              <a:rPr lang="en-US" dirty="0">
                <a:solidFill>
                  <a:srgbClr val="660099"/>
                </a:solidFill>
                <a:latin typeface="Arial" panose="020B0604020202020204" pitchFamily="34" charset="0"/>
              </a:rPr>
              <a:t>, </a:t>
            </a:r>
            <a:r>
              <a:rPr lang="en-US" dirty="0">
                <a:solidFill>
                  <a:schemeClr val="tx1"/>
                </a:solidFill>
                <a:latin typeface="Arial" panose="020B0604020202020204" pitchFamily="34" charset="0"/>
              </a:rPr>
              <a:t>IOT 2022</a:t>
            </a:r>
          </a:p>
          <a:p>
            <a:r>
              <a:rPr lang="en-US" dirty="0">
                <a:hlinkClick r:id="rId3"/>
              </a:rPr>
              <a:t>Enhancing context-awareness in autonomous fog nodes for IoT systems</a:t>
            </a:r>
            <a:r>
              <a:rPr lang="en-US" dirty="0"/>
              <a:t> IEEE SERVICES 2019</a:t>
            </a:r>
          </a:p>
          <a:p>
            <a:endParaRPr lang="en-US"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279654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1AFA-4FD2-4043-A064-F1309F4F80D8}"/>
              </a:ext>
            </a:extLst>
          </p:cNvPr>
          <p:cNvSpPr>
            <a:spLocks noGrp="1"/>
          </p:cNvSpPr>
          <p:nvPr>
            <p:ph type="title"/>
          </p:nvPr>
        </p:nvSpPr>
        <p:spPr>
          <a:xfrm>
            <a:off x="1438500" y="-15717"/>
            <a:ext cx="7705500" cy="797400"/>
          </a:xfrm>
        </p:spPr>
        <p:txBody>
          <a:bodyPr/>
          <a:lstStyle/>
          <a:p>
            <a:r>
              <a:rPr lang="en-US" dirty="0"/>
              <a:t>Coordination in autonomous CPS</a:t>
            </a:r>
          </a:p>
        </p:txBody>
      </p:sp>
      <p:sp>
        <p:nvSpPr>
          <p:cNvPr id="3" name="Text Placeholder 2">
            <a:extLst>
              <a:ext uri="{FF2B5EF4-FFF2-40B4-BE49-F238E27FC236}">
                <a16:creationId xmlns:a16="http://schemas.microsoft.com/office/drawing/2014/main" id="{093B1908-CB0F-1442-9DAF-51D89209B133}"/>
              </a:ext>
            </a:extLst>
          </p:cNvPr>
          <p:cNvSpPr>
            <a:spLocks noGrp="1"/>
          </p:cNvSpPr>
          <p:nvPr>
            <p:ph type="body" idx="1"/>
          </p:nvPr>
        </p:nvSpPr>
        <p:spPr>
          <a:xfrm>
            <a:off x="311700" y="992330"/>
            <a:ext cx="8520600" cy="3643466"/>
          </a:xfrm>
        </p:spPr>
        <p:txBody>
          <a:bodyPr/>
          <a:lstStyle/>
          <a:p>
            <a:pPr>
              <a:lnSpc>
                <a:spcPct val="100000"/>
              </a:lnSpc>
            </a:pPr>
            <a:r>
              <a:rPr lang="en-US" dirty="0"/>
              <a:t>Providing “quarantined” services to end-users in a turbulence environment</a:t>
            </a:r>
          </a:p>
          <a:p>
            <a:pPr>
              <a:lnSpc>
                <a:spcPct val="100000"/>
              </a:lnSpc>
            </a:pPr>
            <a:r>
              <a:rPr lang="en-US" dirty="0"/>
              <a:t>Ephemeral services</a:t>
            </a:r>
          </a:p>
          <a:p>
            <a:pPr lvl="1">
              <a:lnSpc>
                <a:spcPct val="100000"/>
              </a:lnSpc>
              <a:spcBef>
                <a:spcPts val="0"/>
              </a:spcBef>
            </a:pPr>
            <a:r>
              <a:rPr lang="en-US" dirty="0"/>
              <a:t>Existence and availability are not quarantined </a:t>
            </a:r>
          </a:p>
          <a:p>
            <a:pPr lvl="1">
              <a:lnSpc>
                <a:spcPct val="100000"/>
              </a:lnSpc>
              <a:spcBef>
                <a:spcPts val="0"/>
              </a:spcBef>
            </a:pPr>
            <a:r>
              <a:rPr lang="en-US" dirty="0"/>
              <a:t>Life-time could be sort or very sort</a:t>
            </a:r>
          </a:p>
          <a:p>
            <a:pPr lvl="1">
              <a:lnSpc>
                <a:spcPct val="100000"/>
              </a:lnSpc>
              <a:spcBef>
                <a:spcPts val="0"/>
              </a:spcBef>
            </a:pPr>
            <a:r>
              <a:rPr lang="en-US" dirty="0"/>
              <a:t>The behavior of them may be unpredictable</a:t>
            </a:r>
          </a:p>
          <a:p>
            <a:pPr>
              <a:lnSpc>
                <a:spcPct val="100000"/>
              </a:lnSpc>
            </a:pPr>
            <a:r>
              <a:rPr lang="en-US" dirty="0"/>
              <a:t>Composition of Ephemeral Services in CPS </a:t>
            </a:r>
          </a:p>
          <a:p>
            <a:pPr lvl="1">
              <a:lnSpc>
                <a:spcPct val="100000"/>
              </a:lnSpc>
              <a:spcBef>
                <a:spcPts val="0"/>
              </a:spcBef>
            </a:pPr>
            <a:r>
              <a:rPr lang="en-US" dirty="0"/>
              <a:t>Multi-layer composition of Ephemeral Services</a:t>
            </a:r>
          </a:p>
          <a:p>
            <a:pPr lvl="1">
              <a:lnSpc>
                <a:spcPct val="100000"/>
              </a:lnSpc>
              <a:spcBef>
                <a:spcPts val="0"/>
              </a:spcBef>
            </a:pPr>
            <a:r>
              <a:rPr lang="en-US" dirty="0"/>
              <a:t>A micro-service event-based architecture for the composer</a:t>
            </a:r>
          </a:p>
          <a:p>
            <a:pPr lvl="1">
              <a:lnSpc>
                <a:spcPct val="100000"/>
              </a:lnSpc>
              <a:spcBef>
                <a:spcPts val="0"/>
              </a:spcBef>
            </a:pPr>
            <a:r>
              <a:rPr lang="en-US" dirty="0"/>
              <a:t>Smart Farm management as a Case Study (</a:t>
            </a:r>
            <a:r>
              <a:rPr lang="en-US" dirty="0" err="1"/>
              <a:t>AfarCloud</a:t>
            </a:r>
            <a:r>
              <a:rPr lang="en-US" dirty="0"/>
              <a:t> project)</a:t>
            </a:r>
          </a:p>
        </p:txBody>
      </p:sp>
      <p:sp>
        <p:nvSpPr>
          <p:cNvPr id="4" name="Θέση περιεχομένου 2">
            <a:extLst>
              <a:ext uri="{FF2B5EF4-FFF2-40B4-BE49-F238E27FC236}">
                <a16:creationId xmlns:a16="http://schemas.microsoft.com/office/drawing/2014/main" id="{E94F1858-7553-144A-A778-48BFBC5FA6C8}"/>
              </a:ext>
            </a:extLst>
          </p:cNvPr>
          <p:cNvSpPr txBox="1">
            <a:spLocks/>
          </p:cNvSpPr>
          <p:nvPr/>
        </p:nvSpPr>
        <p:spPr>
          <a:xfrm>
            <a:off x="628649" y="4507859"/>
            <a:ext cx="2436967" cy="1637755"/>
          </a:xfrm>
          <a:prstGeom prst="rect">
            <a:avLst/>
          </a:prstGeom>
          <a:solidFill>
            <a:schemeClr val="bg1"/>
          </a:solidFill>
          <a:ln w="25400">
            <a:solidFill>
              <a:srgbClr val="00B050"/>
            </a:solidFill>
          </a:ln>
          <a:effectLst>
            <a:outerShdw dist="38100" dir="2700000" algn="tl" rotWithShape="0">
              <a:srgbClr val="00B050"/>
            </a:outerShdw>
          </a:effectLst>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b="1" dirty="0">
                <a:solidFill>
                  <a:schemeClr val="bg2">
                    <a:lumMod val="50000"/>
                  </a:schemeClr>
                </a:solidFill>
              </a:rPr>
              <a:t>KEY DESIGN ISSUES</a:t>
            </a:r>
          </a:p>
          <a:p>
            <a:r>
              <a:rPr lang="en-US" sz="1500" dirty="0"/>
              <a:t>Scalability</a:t>
            </a:r>
          </a:p>
          <a:p>
            <a:r>
              <a:rPr lang="en-US" sz="1500" dirty="0"/>
              <a:t>Modularity</a:t>
            </a:r>
          </a:p>
          <a:p>
            <a:r>
              <a:rPr lang="en-US" sz="1500" dirty="0"/>
              <a:t>Interoperability</a:t>
            </a:r>
          </a:p>
          <a:p>
            <a:r>
              <a:rPr lang="en-US" sz="1500" dirty="0"/>
              <a:t>Openness</a:t>
            </a:r>
          </a:p>
        </p:txBody>
      </p:sp>
      <p:sp>
        <p:nvSpPr>
          <p:cNvPr id="5" name="Θέση περιεχομένου 2">
            <a:extLst>
              <a:ext uri="{FF2B5EF4-FFF2-40B4-BE49-F238E27FC236}">
                <a16:creationId xmlns:a16="http://schemas.microsoft.com/office/drawing/2014/main" id="{66EEFADF-211A-884F-9341-DCA09CDAF58F}"/>
              </a:ext>
            </a:extLst>
          </p:cNvPr>
          <p:cNvSpPr txBox="1">
            <a:spLocks/>
          </p:cNvSpPr>
          <p:nvPr/>
        </p:nvSpPr>
        <p:spPr>
          <a:xfrm>
            <a:off x="6136482" y="4507859"/>
            <a:ext cx="2433360" cy="1637755"/>
          </a:xfrm>
          <a:prstGeom prst="rect">
            <a:avLst/>
          </a:prstGeom>
          <a:solidFill>
            <a:schemeClr val="bg1"/>
          </a:solidFill>
          <a:ln w="25400">
            <a:solidFill>
              <a:srgbClr val="FF0000"/>
            </a:solidFill>
          </a:ln>
          <a:effectLst>
            <a:outerShdw dist="38100" dir="2700000" algn="tl" rotWithShape="0">
              <a:srgbClr val="FF0000"/>
            </a:outerShdw>
          </a:effectLst>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dirty="0">
                <a:solidFill>
                  <a:schemeClr val="bg2">
                    <a:lumMod val="50000"/>
                  </a:schemeClr>
                </a:solidFill>
              </a:rPr>
              <a:t>CHALLENGES</a:t>
            </a:r>
            <a:endParaRPr lang="en-US" sz="1500" dirty="0">
              <a:solidFill>
                <a:schemeClr val="bg2">
                  <a:lumMod val="50000"/>
                </a:schemeClr>
              </a:solidFill>
            </a:endParaRPr>
          </a:p>
          <a:p>
            <a:r>
              <a:rPr lang="en-US" sz="1500" dirty="0"/>
              <a:t>Complicatedness </a:t>
            </a:r>
          </a:p>
          <a:p>
            <a:r>
              <a:rPr lang="en-US" sz="1500" dirty="0"/>
              <a:t>Unorganized Complexity</a:t>
            </a:r>
          </a:p>
          <a:p>
            <a:r>
              <a:rPr lang="en-US" sz="1500" dirty="0"/>
              <a:t>Anarchic evolution</a:t>
            </a:r>
          </a:p>
        </p:txBody>
      </p:sp>
      <p:sp>
        <p:nvSpPr>
          <p:cNvPr id="6" name="Θέση περιεχομένου 2">
            <a:extLst>
              <a:ext uri="{FF2B5EF4-FFF2-40B4-BE49-F238E27FC236}">
                <a16:creationId xmlns:a16="http://schemas.microsoft.com/office/drawing/2014/main" id="{A494E634-3516-F448-8C1F-215F0893DF61}"/>
              </a:ext>
            </a:extLst>
          </p:cNvPr>
          <p:cNvSpPr txBox="1">
            <a:spLocks/>
          </p:cNvSpPr>
          <p:nvPr/>
        </p:nvSpPr>
        <p:spPr>
          <a:xfrm>
            <a:off x="3382566" y="4507859"/>
            <a:ext cx="2436967" cy="1637755"/>
          </a:xfrm>
          <a:prstGeom prst="rect">
            <a:avLst/>
          </a:prstGeom>
          <a:solidFill>
            <a:schemeClr val="bg1"/>
          </a:solidFill>
          <a:ln w="25400">
            <a:solidFill>
              <a:srgbClr val="0000FF"/>
            </a:solidFill>
          </a:ln>
          <a:effectLst>
            <a:outerShdw dist="38100" dir="2700000" algn="tl" rotWithShape="0">
              <a:srgbClr val="0000FF"/>
            </a:outerShdw>
          </a:effectLst>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dirty="0">
                <a:solidFill>
                  <a:schemeClr val="bg2">
                    <a:lumMod val="50000"/>
                  </a:schemeClr>
                </a:solidFill>
              </a:rPr>
              <a:t>SOLUTIONS</a:t>
            </a:r>
            <a:endParaRPr lang="en-US" sz="1500" dirty="0">
              <a:solidFill>
                <a:schemeClr val="bg2">
                  <a:lumMod val="50000"/>
                </a:schemeClr>
              </a:solidFill>
            </a:endParaRPr>
          </a:p>
          <a:p>
            <a:r>
              <a:rPr lang="en-US" sz="1500" dirty="0"/>
              <a:t>Microservices </a:t>
            </a:r>
          </a:p>
          <a:p>
            <a:r>
              <a:rPr lang="en-US" sz="1500" dirty="0"/>
              <a:t>Event-based asynchronous service composition</a:t>
            </a:r>
          </a:p>
        </p:txBody>
      </p:sp>
    </p:spTree>
    <p:extLst>
      <p:ext uri="{BB962C8B-B14F-4D97-AF65-F5344CB8AC3E}">
        <p14:creationId xmlns:p14="http://schemas.microsoft.com/office/powerpoint/2010/main" val="2065505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AE2CBF-F4E4-4A7C-A376-8738A7C9F3EE}"/>
              </a:ext>
            </a:extLst>
          </p:cNvPr>
          <p:cNvSpPr>
            <a:spLocks noGrp="1"/>
          </p:cNvSpPr>
          <p:nvPr>
            <p:ph type="title"/>
          </p:nvPr>
        </p:nvSpPr>
        <p:spPr>
          <a:xfrm>
            <a:off x="1438500" y="5548"/>
            <a:ext cx="7705500" cy="797400"/>
          </a:xfrm>
        </p:spPr>
        <p:txBody>
          <a:bodyPr>
            <a:noAutofit/>
          </a:bodyPr>
          <a:lstStyle/>
          <a:p>
            <a:pPr algn="ctr"/>
            <a:r>
              <a:rPr lang="en-US" dirty="0">
                <a:solidFill>
                  <a:schemeClr val="tx1">
                    <a:lumMod val="95000"/>
                    <a:lumOff val="5000"/>
                  </a:schemeClr>
                </a:solidFill>
                <a:latin typeface="+mn-lt"/>
              </a:rPr>
              <a:t>An Event-based Architecture </a:t>
            </a:r>
            <a:br>
              <a:rPr lang="en-US" dirty="0">
                <a:solidFill>
                  <a:schemeClr val="tx1">
                    <a:lumMod val="95000"/>
                    <a:lumOff val="5000"/>
                  </a:schemeClr>
                </a:solidFill>
                <a:latin typeface="+mn-lt"/>
              </a:rPr>
            </a:br>
            <a:r>
              <a:rPr lang="en-US" dirty="0">
                <a:solidFill>
                  <a:schemeClr val="tx1">
                    <a:lumMod val="95000"/>
                    <a:lumOff val="5000"/>
                  </a:schemeClr>
                </a:solidFill>
                <a:latin typeface="+mn-lt"/>
              </a:rPr>
              <a:t>for coordinating autonomous CPSs</a:t>
            </a:r>
          </a:p>
        </p:txBody>
      </p:sp>
      <p:sp>
        <p:nvSpPr>
          <p:cNvPr id="7" name="Θέση περιεχομένου 2">
            <a:extLst>
              <a:ext uri="{FF2B5EF4-FFF2-40B4-BE49-F238E27FC236}">
                <a16:creationId xmlns:a16="http://schemas.microsoft.com/office/drawing/2014/main" id="{2DC1F6FB-A74E-42D4-BA64-3276896DA3FA}"/>
              </a:ext>
            </a:extLst>
          </p:cNvPr>
          <p:cNvSpPr>
            <a:spLocks noGrp="1"/>
          </p:cNvSpPr>
          <p:nvPr>
            <p:ph type="body" idx="1"/>
          </p:nvPr>
        </p:nvSpPr>
        <p:spPr>
          <a:xfrm>
            <a:off x="-1" y="4614531"/>
            <a:ext cx="8442251" cy="1573618"/>
          </a:xfrm>
        </p:spPr>
        <p:txBody>
          <a:bodyPr>
            <a:noAutofit/>
          </a:bodyPr>
          <a:lstStyle/>
          <a:p>
            <a:pPr marL="0" indent="0">
              <a:buNone/>
            </a:pPr>
            <a:endParaRPr lang="en-US" sz="2000" dirty="0">
              <a:solidFill>
                <a:schemeClr val="tx1">
                  <a:lumMod val="95000"/>
                  <a:lumOff val="5000"/>
                </a:schemeClr>
              </a:solidFill>
              <a:latin typeface="+mn-lt"/>
            </a:endParaRPr>
          </a:p>
          <a:p>
            <a:pPr marL="0" indent="0">
              <a:buNone/>
            </a:pPr>
            <a:r>
              <a:rPr lang="en-US" sz="2000" b="1" dirty="0">
                <a:solidFill>
                  <a:schemeClr val="tx1">
                    <a:lumMod val="95000"/>
                    <a:lumOff val="5000"/>
                  </a:schemeClr>
                </a:solidFill>
                <a:latin typeface="+mn-lt"/>
              </a:rPr>
              <a:t>Dimensions</a:t>
            </a:r>
            <a:r>
              <a:rPr lang="en-US" sz="2000" dirty="0">
                <a:solidFill>
                  <a:schemeClr val="tx1">
                    <a:lumMod val="95000"/>
                    <a:lumOff val="5000"/>
                  </a:schemeClr>
                </a:solidFill>
                <a:latin typeface="+mn-lt"/>
              </a:rPr>
              <a:t>:</a:t>
            </a:r>
          </a:p>
          <a:p>
            <a:r>
              <a:rPr lang="en-US" sz="2000" dirty="0">
                <a:solidFill>
                  <a:schemeClr val="tx1">
                    <a:lumMod val="95000"/>
                    <a:lumOff val="5000"/>
                  </a:schemeClr>
                </a:solidFill>
                <a:latin typeface="+mn-lt"/>
              </a:rPr>
              <a:t>Utility Dimension</a:t>
            </a:r>
          </a:p>
          <a:p>
            <a:r>
              <a:rPr lang="en-US" sz="2000" dirty="0">
                <a:solidFill>
                  <a:schemeClr val="tx1">
                    <a:lumMod val="95000"/>
                    <a:lumOff val="5000"/>
                  </a:schemeClr>
                </a:solidFill>
                <a:latin typeface="+mn-lt"/>
              </a:rPr>
              <a:t>Application Dimension</a:t>
            </a:r>
          </a:p>
          <a:p>
            <a:r>
              <a:rPr lang="en-US" sz="2000" dirty="0">
                <a:solidFill>
                  <a:schemeClr val="tx1">
                    <a:lumMod val="95000"/>
                    <a:lumOff val="5000"/>
                  </a:schemeClr>
                </a:solidFill>
                <a:latin typeface="+mn-lt"/>
              </a:rPr>
              <a:t>Event Dimension</a:t>
            </a:r>
          </a:p>
        </p:txBody>
      </p:sp>
      <p:pic>
        <p:nvPicPr>
          <p:cNvPr id="5" name="Εικόνα 4">
            <a:extLst>
              <a:ext uri="{FF2B5EF4-FFF2-40B4-BE49-F238E27FC236}">
                <a16:creationId xmlns:a16="http://schemas.microsoft.com/office/drawing/2014/main" id="{BE98F1F2-DC74-4FD9-8CF3-B1EAE86CE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475" y="1119918"/>
            <a:ext cx="6991618" cy="4098535"/>
          </a:xfrm>
          <a:prstGeom prst="rect">
            <a:avLst/>
          </a:prstGeom>
          <a:ln w="25400">
            <a:solidFill>
              <a:schemeClr val="tx1">
                <a:lumMod val="95000"/>
                <a:lumOff val="5000"/>
              </a:schemeClr>
            </a:solidFill>
            <a:miter lim="800000"/>
          </a:ln>
          <a:effectLst>
            <a:outerShdw dist="101600" dir="2700000" algn="l" rotWithShape="0">
              <a:prstClr val="black"/>
            </a:outerShdw>
          </a:effectLst>
        </p:spPr>
      </p:pic>
    </p:spTree>
    <p:extLst>
      <p:ext uri="{BB962C8B-B14F-4D97-AF65-F5344CB8AC3E}">
        <p14:creationId xmlns:p14="http://schemas.microsoft.com/office/powerpoint/2010/main" val="2547649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AE2CBF-F4E4-4A7C-A376-8738A7C9F3EE}"/>
              </a:ext>
            </a:extLst>
          </p:cNvPr>
          <p:cNvSpPr>
            <a:spLocks noGrp="1"/>
          </p:cNvSpPr>
          <p:nvPr>
            <p:ph type="title"/>
          </p:nvPr>
        </p:nvSpPr>
        <p:spPr>
          <a:xfrm>
            <a:off x="1438500" y="5548"/>
            <a:ext cx="7705500" cy="797400"/>
          </a:xfrm>
        </p:spPr>
        <p:txBody>
          <a:bodyPr>
            <a:noAutofit/>
          </a:bodyPr>
          <a:lstStyle/>
          <a:p>
            <a:pPr algn="ctr"/>
            <a:r>
              <a:rPr lang="en-US" dirty="0">
                <a:solidFill>
                  <a:schemeClr val="tx1">
                    <a:lumMod val="95000"/>
                    <a:lumOff val="5000"/>
                  </a:schemeClr>
                </a:solidFill>
                <a:latin typeface="+mn-lt"/>
              </a:rPr>
              <a:t>An Event-based Architecture </a:t>
            </a:r>
            <a:br>
              <a:rPr lang="en-US" dirty="0">
                <a:solidFill>
                  <a:schemeClr val="tx1">
                    <a:lumMod val="95000"/>
                    <a:lumOff val="5000"/>
                  </a:schemeClr>
                </a:solidFill>
                <a:latin typeface="+mn-lt"/>
              </a:rPr>
            </a:br>
            <a:r>
              <a:rPr lang="en-US" dirty="0">
                <a:solidFill>
                  <a:schemeClr val="tx1">
                    <a:lumMod val="95000"/>
                    <a:lumOff val="5000"/>
                  </a:schemeClr>
                </a:solidFill>
                <a:latin typeface="+mn-lt"/>
              </a:rPr>
              <a:t>for coordinating autonomous CPSs</a:t>
            </a:r>
          </a:p>
        </p:txBody>
      </p:sp>
      <p:sp>
        <p:nvSpPr>
          <p:cNvPr id="7" name="Θέση περιεχομένου 2">
            <a:extLst>
              <a:ext uri="{FF2B5EF4-FFF2-40B4-BE49-F238E27FC236}">
                <a16:creationId xmlns:a16="http://schemas.microsoft.com/office/drawing/2014/main" id="{2DC1F6FB-A74E-42D4-BA64-3276896DA3FA}"/>
              </a:ext>
            </a:extLst>
          </p:cNvPr>
          <p:cNvSpPr>
            <a:spLocks noGrp="1"/>
          </p:cNvSpPr>
          <p:nvPr>
            <p:ph type="body" idx="1"/>
          </p:nvPr>
        </p:nvSpPr>
        <p:spPr>
          <a:xfrm>
            <a:off x="0" y="5409837"/>
            <a:ext cx="8120176" cy="1032025"/>
          </a:xfrm>
        </p:spPr>
        <p:txBody>
          <a:bodyPr>
            <a:noAutofit/>
          </a:bodyPr>
          <a:lstStyle/>
          <a:p>
            <a:pPr marL="0" indent="0">
              <a:buNone/>
            </a:pPr>
            <a:endParaRPr lang="en-US" sz="2000" dirty="0">
              <a:solidFill>
                <a:schemeClr val="tx1">
                  <a:lumMod val="95000"/>
                  <a:lumOff val="5000"/>
                </a:schemeClr>
              </a:solidFill>
              <a:latin typeface="+mn-lt"/>
            </a:endParaRPr>
          </a:p>
          <a:p>
            <a:pPr marL="0" indent="0">
              <a:buNone/>
            </a:pPr>
            <a:r>
              <a:rPr lang="en-US" sz="2000" b="1" dirty="0">
                <a:solidFill>
                  <a:schemeClr val="tx1">
                    <a:lumMod val="95000"/>
                    <a:lumOff val="5000"/>
                  </a:schemeClr>
                </a:solidFill>
                <a:latin typeface="+mn-lt"/>
              </a:rPr>
              <a:t>Service composition is performed in multiple layers </a:t>
            </a:r>
            <a:endParaRPr lang="en-US" sz="2000" dirty="0">
              <a:solidFill>
                <a:schemeClr val="tx1">
                  <a:lumMod val="95000"/>
                  <a:lumOff val="5000"/>
                </a:schemeClr>
              </a:solidFill>
              <a:latin typeface="+mn-lt"/>
            </a:endParaRPr>
          </a:p>
        </p:txBody>
      </p:sp>
      <p:grpSp>
        <p:nvGrpSpPr>
          <p:cNvPr id="4" name="Group 3">
            <a:extLst>
              <a:ext uri="{FF2B5EF4-FFF2-40B4-BE49-F238E27FC236}">
                <a16:creationId xmlns:a16="http://schemas.microsoft.com/office/drawing/2014/main" id="{8C4C01C8-FA90-8A4A-BCF7-4831F0D86BEA}"/>
              </a:ext>
            </a:extLst>
          </p:cNvPr>
          <p:cNvGrpSpPr/>
          <p:nvPr/>
        </p:nvGrpSpPr>
        <p:grpSpPr>
          <a:xfrm>
            <a:off x="838200" y="1017349"/>
            <a:ext cx="7774172" cy="4557271"/>
            <a:chOff x="838200" y="1017349"/>
            <a:chExt cx="7774172" cy="4557271"/>
          </a:xfrm>
        </p:grpSpPr>
        <p:pic>
          <p:nvPicPr>
            <p:cNvPr id="6" name="Εικόνα 4">
              <a:extLst>
                <a:ext uri="{FF2B5EF4-FFF2-40B4-BE49-F238E27FC236}">
                  <a16:creationId xmlns:a16="http://schemas.microsoft.com/office/drawing/2014/main" id="{2A51C8DB-75C0-8941-80EE-95F000426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3" y="1017349"/>
              <a:ext cx="7774169" cy="4557271"/>
            </a:xfrm>
            <a:prstGeom prst="rect">
              <a:avLst/>
            </a:prstGeom>
            <a:ln w="25400">
              <a:solidFill>
                <a:schemeClr val="tx1">
                  <a:lumMod val="95000"/>
                  <a:lumOff val="5000"/>
                </a:schemeClr>
              </a:solidFill>
              <a:miter lim="800000"/>
            </a:ln>
            <a:effectLst>
              <a:outerShdw dist="101600" dir="2700000" algn="l" rotWithShape="0">
                <a:prstClr val="black"/>
              </a:outerShdw>
            </a:effectLst>
          </p:spPr>
        </p:pic>
        <p:sp>
          <p:nvSpPr>
            <p:cNvPr id="8" name="Ορθογώνιο 6">
              <a:extLst>
                <a:ext uri="{FF2B5EF4-FFF2-40B4-BE49-F238E27FC236}">
                  <a16:creationId xmlns:a16="http://schemas.microsoft.com/office/drawing/2014/main" id="{B4483B8A-B84E-844D-9A2A-DE87C944AE7C}"/>
                </a:ext>
              </a:extLst>
            </p:cNvPr>
            <p:cNvSpPr/>
            <p:nvPr/>
          </p:nvSpPr>
          <p:spPr>
            <a:xfrm>
              <a:off x="838200" y="4508073"/>
              <a:ext cx="7025977" cy="850736"/>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7">
              <a:extLst>
                <a:ext uri="{FF2B5EF4-FFF2-40B4-BE49-F238E27FC236}">
                  <a16:creationId xmlns:a16="http://schemas.microsoft.com/office/drawing/2014/main" id="{7C2CD45F-E739-E444-96C9-4180B9A51CE6}"/>
                </a:ext>
              </a:extLst>
            </p:cNvPr>
            <p:cNvSpPr/>
            <p:nvPr/>
          </p:nvSpPr>
          <p:spPr>
            <a:xfrm rot="5400000">
              <a:off x="-449311" y="2338055"/>
              <a:ext cx="3703158" cy="1128136"/>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8">
              <a:extLst>
                <a:ext uri="{FF2B5EF4-FFF2-40B4-BE49-F238E27FC236}">
                  <a16:creationId xmlns:a16="http://schemas.microsoft.com/office/drawing/2014/main" id="{D8CD5332-68C7-164B-8481-CB73FE6D8D1D}"/>
                </a:ext>
              </a:extLst>
            </p:cNvPr>
            <p:cNvSpPr/>
            <p:nvPr/>
          </p:nvSpPr>
          <p:spPr>
            <a:xfrm rot="5400000">
              <a:off x="5678018" y="2551837"/>
              <a:ext cx="3703160" cy="700571"/>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3">
              <a:extLst>
                <a:ext uri="{FF2B5EF4-FFF2-40B4-BE49-F238E27FC236}">
                  <a16:creationId xmlns:a16="http://schemas.microsoft.com/office/drawing/2014/main" id="{91C34F05-DCC6-DF40-80C9-90C596E37488}"/>
                </a:ext>
              </a:extLst>
            </p:cNvPr>
            <p:cNvSpPr/>
            <p:nvPr/>
          </p:nvSpPr>
          <p:spPr>
            <a:xfrm>
              <a:off x="2950213" y="1308263"/>
              <a:ext cx="3854624" cy="3235669"/>
            </a:xfrm>
            <a:custGeom>
              <a:avLst/>
              <a:gdLst>
                <a:gd name="connsiteX0" fmla="*/ 0 w 3854624"/>
                <a:gd name="connsiteY0" fmla="*/ 0 h 3235669"/>
                <a:gd name="connsiteX1" fmla="*/ 603891 w 3854624"/>
                <a:gd name="connsiteY1" fmla="*/ 0 h 3235669"/>
                <a:gd name="connsiteX2" fmla="*/ 1130690 w 3854624"/>
                <a:gd name="connsiteY2" fmla="*/ 0 h 3235669"/>
                <a:gd name="connsiteX3" fmla="*/ 1850220 w 3854624"/>
                <a:gd name="connsiteY3" fmla="*/ 0 h 3235669"/>
                <a:gd name="connsiteX4" fmla="*/ 2454111 w 3854624"/>
                <a:gd name="connsiteY4" fmla="*/ 0 h 3235669"/>
                <a:gd name="connsiteX5" fmla="*/ 3058002 w 3854624"/>
                <a:gd name="connsiteY5" fmla="*/ 0 h 3235669"/>
                <a:gd name="connsiteX6" fmla="*/ 3854624 w 3854624"/>
                <a:gd name="connsiteY6" fmla="*/ 0 h 3235669"/>
                <a:gd name="connsiteX7" fmla="*/ 3854624 w 3854624"/>
                <a:gd name="connsiteY7" fmla="*/ 582420 h 3235669"/>
                <a:gd name="connsiteX8" fmla="*/ 3854624 w 3854624"/>
                <a:gd name="connsiteY8" fmla="*/ 1229554 h 3235669"/>
                <a:gd name="connsiteX9" fmla="*/ 3854624 w 3854624"/>
                <a:gd name="connsiteY9" fmla="*/ 1811975 h 3235669"/>
                <a:gd name="connsiteX10" fmla="*/ 3854624 w 3854624"/>
                <a:gd name="connsiteY10" fmla="*/ 2394395 h 3235669"/>
                <a:gd name="connsiteX11" fmla="*/ 3854624 w 3854624"/>
                <a:gd name="connsiteY11" fmla="*/ 3235669 h 3235669"/>
                <a:gd name="connsiteX12" fmla="*/ 3173640 w 3854624"/>
                <a:gd name="connsiteY12" fmla="*/ 3235669 h 3235669"/>
                <a:gd name="connsiteX13" fmla="*/ 2454111 w 3854624"/>
                <a:gd name="connsiteY13" fmla="*/ 3235669 h 3235669"/>
                <a:gd name="connsiteX14" fmla="*/ 1734581 w 3854624"/>
                <a:gd name="connsiteY14" fmla="*/ 3235669 h 3235669"/>
                <a:gd name="connsiteX15" fmla="*/ 1169236 w 3854624"/>
                <a:gd name="connsiteY15" fmla="*/ 3235669 h 3235669"/>
                <a:gd name="connsiteX16" fmla="*/ 0 w 3854624"/>
                <a:gd name="connsiteY16" fmla="*/ 3235669 h 3235669"/>
                <a:gd name="connsiteX17" fmla="*/ 0 w 3854624"/>
                <a:gd name="connsiteY17" fmla="*/ 2523822 h 3235669"/>
                <a:gd name="connsiteX18" fmla="*/ 0 w 3854624"/>
                <a:gd name="connsiteY18" fmla="*/ 1973758 h 3235669"/>
                <a:gd name="connsiteX19" fmla="*/ 0 w 3854624"/>
                <a:gd name="connsiteY19" fmla="*/ 1391338 h 3235669"/>
                <a:gd name="connsiteX20" fmla="*/ 0 w 3854624"/>
                <a:gd name="connsiteY20" fmla="*/ 808917 h 3235669"/>
                <a:gd name="connsiteX21" fmla="*/ 0 w 3854624"/>
                <a:gd name="connsiteY21" fmla="*/ 0 h 323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54624" h="3235669" extrusionOk="0">
                  <a:moveTo>
                    <a:pt x="0" y="0"/>
                  </a:moveTo>
                  <a:cubicBezTo>
                    <a:pt x="163341" y="-29677"/>
                    <a:pt x="452702" y="267"/>
                    <a:pt x="603891" y="0"/>
                  </a:cubicBezTo>
                  <a:cubicBezTo>
                    <a:pt x="755080" y="-267"/>
                    <a:pt x="932536" y="4705"/>
                    <a:pt x="1130690" y="0"/>
                  </a:cubicBezTo>
                  <a:cubicBezTo>
                    <a:pt x="1328844" y="-4705"/>
                    <a:pt x="1542595" y="-33955"/>
                    <a:pt x="1850220" y="0"/>
                  </a:cubicBezTo>
                  <a:cubicBezTo>
                    <a:pt x="2157845" y="33955"/>
                    <a:pt x="2257557" y="-29252"/>
                    <a:pt x="2454111" y="0"/>
                  </a:cubicBezTo>
                  <a:cubicBezTo>
                    <a:pt x="2650665" y="29252"/>
                    <a:pt x="2887869" y="11145"/>
                    <a:pt x="3058002" y="0"/>
                  </a:cubicBezTo>
                  <a:cubicBezTo>
                    <a:pt x="3228135" y="-11145"/>
                    <a:pt x="3601178" y="9172"/>
                    <a:pt x="3854624" y="0"/>
                  </a:cubicBezTo>
                  <a:cubicBezTo>
                    <a:pt x="3837284" y="216780"/>
                    <a:pt x="3855106" y="353954"/>
                    <a:pt x="3854624" y="582420"/>
                  </a:cubicBezTo>
                  <a:cubicBezTo>
                    <a:pt x="3854142" y="810886"/>
                    <a:pt x="3835431" y="1055971"/>
                    <a:pt x="3854624" y="1229554"/>
                  </a:cubicBezTo>
                  <a:cubicBezTo>
                    <a:pt x="3873817" y="1403137"/>
                    <a:pt x="3838945" y="1661642"/>
                    <a:pt x="3854624" y="1811975"/>
                  </a:cubicBezTo>
                  <a:cubicBezTo>
                    <a:pt x="3870303" y="1962308"/>
                    <a:pt x="3871658" y="2252606"/>
                    <a:pt x="3854624" y="2394395"/>
                  </a:cubicBezTo>
                  <a:cubicBezTo>
                    <a:pt x="3837590" y="2536184"/>
                    <a:pt x="3848162" y="2992233"/>
                    <a:pt x="3854624" y="3235669"/>
                  </a:cubicBezTo>
                  <a:cubicBezTo>
                    <a:pt x="3631809" y="3213018"/>
                    <a:pt x="3437325" y="3245423"/>
                    <a:pt x="3173640" y="3235669"/>
                  </a:cubicBezTo>
                  <a:cubicBezTo>
                    <a:pt x="2909955" y="3225915"/>
                    <a:pt x="2742958" y="3202337"/>
                    <a:pt x="2454111" y="3235669"/>
                  </a:cubicBezTo>
                  <a:cubicBezTo>
                    <a:pt x="2165264" y="3269001"/>
                    <a:pt x="1943127" y="3212846"/>
                    <a:pt x="1734581" y="3235669"/>
                  </a:cubicBezTo>
                  <a:cubicBezTo>
                    <a:pt x="1526035" y="3258493"/>
                    <a:pt x="1310678" y="3252349"/>
                    <a:pt x="1169236" y="3235669"/>
                  </a:cubicBezTo>
                  <a:cubicBezTo>
                    <a:pt x="1027794" y="3218989"/>
                    <a:pt x="436210" y="3198291"/>
                    <a:pt x="0" y="3235669"/>
                  </a:cubicBezTo>
                  <a:cubicBezTo>
                    <a:pt x="24660" y="3082696"/>
                    <a:pt x="-9936" y="2860128"/>
                    <a:pt x="0" y="2523822"/>
                  </a:cubicBezTo>
                  <a:cubicBezTo>
                    <a:pt x="9936" y="2187516"/>
                    <a:pt x="24174" y="2096156"/>
                    <a:pt x="0" y="1973758"/>
                  </a:cubicBezTo>
                  <a:cubicBezTo>
                    <a:pt x="-24174" y="1851360"/>
                    <a:pt x="-12038" y="1589060"/>
                    <a:pt x="0" y="1391338"/>
                  </a:cubicBezTo>
                  <a:cubicBezTo>
                    <a:pt x="12038" y="1193616"/>
                    <a:pt x="23274" y="979288"/>
                    <a:pt x="0" y="808917"/>
                  </a:cubicBezTo>
                  <a:cubicBezTo>
                    <a:pt x="-23274" y="638546"/>
                    <a:pt x="-18204" y="392077"/>
                    <a:pt x="0" y="0"/>
                  </a:cubicBezTo>
                  <a:close/>
                </a:path>
              </a:pathLst>
            </a:custGeom>
            <a:noFill/>
            <a:ln w="15875">
              <a:solidFill>
                <a:srgbClr val="0000FF"/>
              </a:solidFill>
              <a:prstDash val="sysDash"/>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05313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AE2CBF-F4E4-4A7C-A376-8738A7C9F3EE}"/>
              </a:ext>
            </a:extLst>
          </p:cNvPr>
          <p:cNvSpPr>
            <a:spLocks noGrp="1"/>
          </p:cNvSpPr>
          <p:nvPr>
            <p:ph type="title"/>
          </p:nvPr>
        </p:nvSpPr>
        <p:spPr>
          <a:xfrm>
            <a:off x="1438500" y="5548"/>
            <a:ext cx="7705500" cy="797400"/>
          </a:xfrm>
        </p:spPr>
        <p:txBody>
          <a:bodyPr>
            <a:noAutofit/>
          </a:bodyPr>
          <a:lstStyle/>
          <a:p>
            <a:pPr algn="ctr"/>
            <a:r>
              <a:rPr lang="en-US" dirty="0">
                <a:solidFill>
                  <a:schemeClr val="tx1">
                    <a:lumMod val="95000"/>
                    <a:lumOff val="5000"/>
                  </a:schemeClr>
                </a:solidFill>
                <a:latin typeface="+mn-lt"/>
              </a:rPr>
              <a:t>An Event-based Architecture </a:t>
            </a:r>
            <a:br>
              <a:rPr lang="en-US" dirty="0">
                <a:solidFill>
                  <a:schemeClr val="tx1">
                    <a:lumMod val="95000"/>
                    <a:lumOff val="5000"/>
                  </a:schemeClr>
                </a:solidFill>
                <a:latin typeface="+mn-lt"/>
              </a:rPr>
            </a:br>
            <a:r>
              <a:rPr lang="en-US" dirty="0">
                <a:solidFill>
                  <a:schemeClr val="tx1">
                    <a:lumMod val="95000"/>
                    <a:lumOff val="5000"/>
                  </a:schemeClr>
                </a:solidFill>
                <a:latin typeface="+mn-lt"/>
              </a:rPr>
              <a:t>for coordinating autonomous CPSs</a:t>
            </a:r>
          </a:p>
        </p:txBody>
      </p:sp>
      <p:sp>
        <p:nvSpPr>
          <p:cNvPr id="7" name="Θέση περιεχομένου 2">
            <a:extLst>
              <a:ext uri="{FF2B5EF4-FFF2-40B4-BE49-F238E27FC236}">
                <a16:creationId xmlns:a16="http://schemas.microsoft.com/office/drawing/2014/main" id="{2DC1F6FB-A74E-42D4-BA64-3276896DA3FA}"/>
              </a:ext>
            </a:extLst>
          </p:cNvPr>
          <p:cNvSpPr>
            <a:spLocks noGrp="1"/>
          </p:cNvSpPr>
          <p:nvPr>
            <p:ph type="body" idx="1"/>
          </p:nvPr>
        </p:nvSpPr>
        <p:spPr>
          <a:xfrm>
            <a:off x="184110" y="1353836"/>
            <a:ext cx="3494755" cy="4929300"/>
          </a:xfrm>
        </p:spPr>
        <p:txBody>
          <a:bodyPr>
            <a:noAutofit/>
          </a:bodyPr>
          <a:lstStyle/>
          <a:p>
            <a:pPr marL="0" indent="0">
              <a:buNone/>
            </a:pPr>
            <a:r>
              <a:rPr lang="en-US" sz="2000" b="1" dirty="0">
                <a:solidFill>
                  <a:schemeClr val="tx1">
                    <a:lumMod val="95000"/>
                    <a:lumOff val="5000"/>
                  </a:schemeClr>
                </a:solidFill>
                <a:latin typeface="+mn-lt"/>
              </a:rPr>
              <a:t>Based on Microservices</a:t>
            </a:r>
            <a:endParaRPr lang="en-US" sz="2000" dirty="0">
              <a:solidFill>
                <a:schemeClr val="tx1">
                  <a:lumMod val="95000"/>
                  <a:lumOff val="5000"/>
                </a:schemeClr>
              </a:solidFill>
              <a:latin typeface="+mn-lt"/>
            </a:endParaRPr>
          </a:p>
          <a:p>
            <a:r>
              <a:rPr lang="en-US" sz="2000" dirty="0">
                <a:solidFill>
                  <a:schemeClr val="tx1">
                    <a:lumMod val="95000"/>
                    <a:lumOff val="5000"/>
                  </a:schemeClr>
                </a:solidFill>
                <a:latin typeface="+mn-lt"/>
              </a:rPr>
              <a:t>Generic</a:t>
            </a:r>
          </a:p>
          <a:p>
            <a:r>
              <a:rPr lang="en-US" sz="2000" dirty="0">
                <a:solidFill>
                  <a:schemeClr val="tx1">
                    <a:lumMod val="95000"/>
                    <a:lumOff val="5000"/>
                  </a:schemeClr>
                </a:solidFill>
                <a:latin typeface="+mn-lt"/>
              </a:rPr>
              <a:t>Distributed</a:t>
            </a:r>
          </a:p>
          <a:p>
            <a:r>
              <a:rPr lang="en-US" sz="2000" dirty="0">
                <a:solidFill>
                  <a:schemeClr val="tx1">
                    <a:lumMod val="95000"/>
                    <a:lumOff val="5000"/>
                  </a:schemeClr>
                </a:solidFill>
                <a:latin typeface="+mn-lt"/>
              </a:rPr>
              <a:t>Multi-dimensional</a:t>
            </a:r>
          </a:p>
          <a:p>
            <a:r>
              <a:rPr lang="en-US" sz="2000" dirty="0">
                <a:solidFill>
                  <a:schemeClr val="tx1">
                    <a:lumMod val="95000"/>
                    <a:lumOff val="5000"/>
                  </a:schemeClr>
                </a:solidFill>
                <a:latin typeface="+mn-lt"/>
              </a:rPr>
              <a:t>Multi-layered</a:t>
            </a:r>
          </a:p>
          <a:p>
            <a:r>
              <a:rPr lang="en-US" sz="2000" dirty="0">
                <a:solidFill>
                  <a:schemeClr val="tx1">
                    <a:lumMod val="95000"/>
                    <a:lumOff val="5000"/>
                  </a:schemeClr>
                </a:solidFill>
                <a:latin typeface="+mn-lt"/>
              </a:rPr>
              <a:t>Event-Based</a:t>
            </a:r>
          </a:p>
        </p:txBody>
      </p:sp>
      <p:grpSp>
        <p:nvGrpSpPr>
          <p:cNvPr id="12" name="Group 11">
            <a:extLst>
              <a:ext uri="{FF2B5EF4-FFF2-40B4-BE49-F238E27FC236}">
                <a16:creationId xmlns:a16="http://schemas.microsoft.com/office/drawing/2014/main" id="{17148CCF-540C-E147-8E65-66EA07EACA74}"/>
              </a:ext>
            </a:extLst>
          </p:cNvPr>
          <p:cNvGrpSpPr/>
          <p:nvPr/>
        </p:nvGrpSpPr>
        <p:grpSpPr>
          <a:xfrm>
            <a:off x="2849526" y="1977657"/>
            <a:ext cx="5762846" cy="3937204"/>
            <a:chOff x="838200" y="1017349"/>
            <a:chExt cx="7774172" cy="4557271"/>
          </a:xfrm>
        </p:grpSpPr>
        <p:pic>
          <p:nvPicPr>
            <p:cNvPr id="13" name="Εικόνα 4">
              <a:extLst>
                <a:ext uri="{FF2B5EF4-FFF2-40B4-BE49-F238E27FC236}">
                  <a16:creationId xmlns:a16="http://schemas.microsoft.com/office/drawing/2014/main" id="{EAA83FE6-349C-0D4A-9935-2D0A1733C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3" y="1017349"/>
              <a:ext cx="7774169" cy="4557271"/>
            </a:xfrm>
            <a:prstGeom prst="rect">
              <a:avLst/>
            </a:prstGeom>
            <a:ln w="25400">
              <a:solidFill>
                <a:schemeClr val="tx1">
                  <a:lumMod val="95000"/>
                  <a:lumOff val="5000"/>
                </a:schemeClr>
              </a:solidFill>
              <a:miter lim="800000"/>
            </a:ln>
            <a:effectLst>
              <a:outerShdw dist="101600" dir="2700000" algn="l" rotWithShape="0">
                <a:prstClr val="black"/>
              </a:outerShdw>
            </a:effectLst>
          </p:spPr>
        </p:pic>
        <p:sp>
          <p:nvSpPr>
            <p:cNvPr id="14" name="Ορθογώνιο 6">
              <a:extLst>
                <a:ext uri="{FF2B5EF4-FFF2-40B4-BE49-F238E27FC236}">
                  <a16:creationId xmlns:a16="http://schemas.microsoft.com/office/drawing/2014/main" id="{254AB1A7-AE16-EF41-9113-D1869886DDBB}"/>
                </a:ext>
              </a:extLst>
            </p:cNvPr>
            <p:cNvSpPr/>
            <p:nvPr/>
          </p:nvSpPr>
          <p:spPr>
            <a:xfrm>
              <a:off x="838200" y="4508073"/>
              <a:ext cx="7025977" cy="850736"/>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ρθογώνιο 7">
              <a:extLst>
                <a:ext uri="{FF2B5EF4-FFF2-40B4-BE49-F238E27FC236}">
                  <a16:creationId xmlns:a16="http://schemas.microsoft.com/office/drawing/2014/main" id="{760398A4-E9D4-E742-9D71-72630F085B7E}"/>
                </a:ext>
              </a:extLst>
            </p:cNvPr>
            <p:cNvSpPr/>
            <p:nvPr/>
          </p:nvSpPr>
          <p:spPr>
            <a:xfrm rot="5400000">
              <a:off x="-449311" y="2338055"/>
              <a:ext cx="3703158" cy="1128136"/>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ρθογώνιο 8">
              <a:extLst>
                <a:ext uri="{FF2B5EF4-FFF2-40B4-BE49-F238E27FC236}">
                  <a16:creationId xmlns:a16="http://schemas.microsoft.com/office/drawing/2014/main" id="{C72FA3E2-E5E1-1548-B7A0-E6F7A809C558}"/>
                </a:ext>
              </a:extLst>
            </p:cNvPr>
            <p:cNvSpPr/>
            <p:nvPr/>
          </p:nvSpPr>
          <p:spPr>
            <a:xfrm rot="5400000">
              <a:off x="5678018" y="2551837"/>
              <a:ext cx="3703160" cy="700571"/>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ρθογώνιο 3">
              <a:extLst>
                <a:ext uri="{FF2B5EF4-FFF2-40B4-BE49-F238E27FC236}">
                  <a16:creationId xmlns:a16="http://schemas.microsoft.com/office/drawing/2014/main" id="{B1E84AF7-FC86-3D4A-9A78-662DCCAFAE6F}"/>
                </a:ext>
              </a:extLst>
            </p:cNvPr>
            <p:cNvSpPr/>
            <p:nvPr/>
          </p:nvSpPr>
          <p:spPr>
            <a:xfrm>
              <a:off x="2950213" y="1308263"/>
              <a:ext cx="3854624" cy="3235669"/>
            </a:xfrm>
            <a:custGeom>
              <a:avLst/>
              <a:gdLst>
                <a:gd name="connsiteX0" fmla="*/ 0 w 3854624"/>
                <a:gd name="connsiteY0" fmla="*/ 0 h 3235669"/>
                <a:gd name="connsiteX1" fmla="*/ 603891 w 3854624"/>
                <a:gd name="connsiteY1" fmla="*/ 0 h 3235669"/>
                <a:gd name="connsiteX2" fmla="*/ 1130690 w 3854624"/>
                <a:gd name="connsiteY2" fmla="*/ 0 h 3235669"/>
                <a:gd name="connsiteX3" fmla="*/ 1850220 w 3854624"/>
                <a:gd name="connsiteY3" fmla="*/ 0 h 3235669"/>
                <a:gd name="connsiteX4" fmla="*/ 2454111 w 3854624"/>
                <a:gd name="connsiteY4" fmla="*/ 0 h 3235669"/>
                <a:gd name="connsiteX5" fmla="*/ 3058002 w 3854624"/>
                <a:gd name="connsiteY5" fmla="*/ 0 h 3235669"/>
                <a:gd name="connsiteX6" fmla="*/ 3854624 w 3854624"/>
                <a:gd name="connsiteY6" fmla="*/ 0 h 3235669"/>
                <a:gd name="connsiteX7" fmla="*/ 3854624 w 3854624"/>
                <a:gd name="connsiteY7" fmla="*/ 582420 h 3235669"/>
                <a:gd name="connsiteX8" fmla="*/ 3854624 w 3854624"/>
                <a:gd name="connsiteY8" fmla="*/ 1229554 h 3235669"/>
                <a:gd name="connsiteX9" fmla="*/ 3854624 w 3854624"/>
                <a:gd name="connsiteY9" fmla="*/ 1811975 h 3235669"/>
                <a:gd name="connsiteX10" fmla="*/ 3854624 w 3854624"/>
                <a:gd name="connsiteY10" fmla="*/ 2394395 h 3235669"/>
                <a:gd name="connsiteX11" fmla="*/ 3854624 w 3854624"/>
                <a:gd name="connsiteY11" fmla="*/ 3235669 h 3235669"/>
                <a:gd name="connsiteX12" fmla="*/ 3173640 w 3854624"/>
                <a:gd name="connsiteY12" fmla="*/ 3235669 h 3235669"/>
                <a:gd name="connsiteX13" fmla="*/ 2454111 w 3854624"/>
                <a:gd name="connsiteY13" fmla="*/ 3235669 h 3235669"/>
                <a:gd name="connsiteX14" fmla="*/ 1734581 w 3854624"/>
                <a:gd name="connsiteY14" fmla="*/ 3235669 h 3235669"/>
                <a:gd name="connsiteX15" fmla="*/ 1169236 w 3854624"/>
                <a:gd name="connsiteY15" fmla="*/ 3235669 h 3235669"/>
                <a:gd name="connsiteX16" fmla="*/ 0 w 3854624"/>
                <a:gd name="connsiteY16" fmla="*/ 3235669 h 3235669"/>
                <a:gd name="connsiteX17" fmla="*/ 0 w 3854624"/>
                <a:gd name="connsiteY17" fmla="*/ 2523822 h 3235669"/>
                <a:gd name="connsiteX18" fmla="*/ 0 w 3854624"/>
                <a:gd name="connsiteY18" fmla="*/ 1973758 h 3235669"/>
                <a:gd name="connsiteX19" fmla="*/ 0 w 3854624"/>
                <a:gd name="connsiteY19" fmla="*/ 1391338 h 3235669"/>
                <a:gd name="connsiteX20" fmla="*/ 0 w 3854624"/>
                <a:gd name="connsiteY20" fmla="*/ 808917 h 3235669"/>
                <a:gd name="connsiteX21" fmla="*/ 0 w 3854624"/>
                <a:gd name="connsiteY21" fmla="*/ 0 h 323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54624" h="3235669" extrusionOk="0">
                  <a:moveTo>
                    <a:pt x="0" y="0"/>
                  </a:moveTo>
                  <a:cubicBezTo>
                    <a:pt x="163341" y="-29677"/>
                    <a:pt x="452702" y="267"/>
                    <a:pt x="603891" y="0"/>
                  </a:cubicBezTo>
                  <a:cubicBezTo>
                    <a:pt x="755080" y="-267"/>
                    <a:pt x="932536" y="4705"/>
                    <a:pt x="1130690" y="0"/>
                  </a:cubicBezTo>
                  <a:cubicBezTo>
                    <a:pt x="1328844" y="-4705"/>
                    <a:pt x="1542595" y="-33955"/>
                    <a:pt x="1850220" y="0"/>
                  </a:cubicBezTo>
                  <a:cubicBezTo>
                    <a:pt x="2157845" y="33955"/>
                    <a:pt x="2257557" y="-29252"/>
                    <a:pt x="2454111" y="0"/>
                  </a:cubicBezTo>
                  <a:cubicBezTo>
                    <a:pt x="2650665" y="29252"/>
                    <a:pt x="2887869" y="11145"/>
                    <a:pt x="3058002" y="0"/>
                  </a:cubicBezTo>
                  <a:cubicBezTo>
                    <a:pt x="3228135" y="-11145"/>
                    <a:pt x="3601178" y="9172"/>
                    <a:pt x="3854624" y="0"/>
                  </a:cubicBezTo>
                  <a:cubicBezTo>
                    <a:pt x="3837284" y="216780"/>
                    <a:pt x="3855106" y="353954"/>
                    <a:pt x="3854624" y="582420"/>
                  </a:cubicBezTo>
                  <a:cubicBezTo>
                    <a:pt x="3854142" y="810886"/>
                    <a:pt x="3835431" y="1055971"/>
                    <a:pt x="3854624" y="1229554"/>
                  </a:cubicBezTo>
                  <a:cubicBezTo>
                    <a:pt x="3873817" y="1403137"/>
                    <a:pt x="3838945" y="1661642"/>
                    <a:pt x="3854624" y="1811975"/>
                  </a:cubicBezTo>
                  <a:cubicBezTo>
                    <a:pt x="3870303" y="1962308"/>
                    <a:pt x="3871658" y="2252606"/>
                    <a:pt x="3854624" y="2394395"/>
                  </a:cubicBezTo>
                  <a:cubicBezTo>
                    <a:pt x="3837590" y="2536184"/>
                    <a:pt x="3848162" y="2992233"/>
                    <a:pt x="3854624" y="3235669"/>
                  </a:cubicBezTo>
                  <a:cubicBezTo>
                    <a:pt x="3631809" y="3213018"/>
                    <a:pt x="3437325" y="3245423"/>
                    <a:pt x="3173640" y="3235669"/>
                  </a:cubicBezTo>
                  <a:cubicBezTo>
                    <a:pt x="2909955" y="3225915"/>
                    <a:pt x="2742958" y="3202337"/>
                    <a:pt x="2454111" y="3235669"/>
                  </a:cubicBezTo>
                  <a:cubicBezTo>
                    <a:pt x="2165264" y="3269001"/>
                    <a:pt x="1943127" y="3212846"/>
                    <a:pt x="1734581" y="3235669"/>
                  </a:cubicBezTo>
                  <a:cubicBezTo>
                    <a:pt x="1526035" y="3258493"/>
                    <a:pt x="1310678" y="3252349"/>
                    <a:pt x="1169236" y="3235669"/>
                  </a:cubicBezTo>
                  <a:cubicBezTo>
                    <a:pt x="1027794" y="3218989"/>
                    <a:pt x="436210" y="3198291"/>
                    <a:pt x="0" y="3235669"/>
                  </a:cubicBezTo>
                  <a:cubicBezTo>
                    <a:pt x="24660" y="3082696"/>
                    <a:pt x="-9936" y="2860128"/>
                    <a:pt x="0" y="2523822"/>
                  </a:cubicBezTo>
                  <a:cubicBezTo>
                    <a:pt x="9936" y="2187516"/>
                    <a:pt x="24174" y="2096156"/>
                    <a:pt x="0" y="1973758"/>
                  </a:cubicBezTo>
                  <a:cubicBezTo>
                    <a:pt x="-24174" y="1851360"/>
                    <a:pt x="-12038" y="1589060"/>
                    <a:pt x="0" y="1391338"/>
                  </a:cubicBezTo>
                  <a:cubicBezTo>
                    <a:pt x="12038" y="1193616"/>
                    <a:pt x="23274" y="979288"/>
                    <a:pt x="0" y="808917"/>
                  </a:cubicBezTo>
                  <a:cubicBezTo>
                    <a:pt x="-23274" y="638546"/>
                    <a:pt x="-18204" y="392077"/>
                    <a:pt x="0" y="0"/>
                  </a:cubicBezTo>
                  <a:close/>
                </a:path>
              </a:pathLst>
            </a:custGeom>
            <a:noFill/>
            <a:ln w="15875">
              <a:solidFill>
                <a:srgbClr val="0000FF"/>
              </a:solidFill>
              <a:prstDash val="sysDash"/>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9960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4C9B-E7B4-8E42-87AA-436C988D56D3}"/>
              </a:ext>
            </a:extLst>
          </p:cNvPr>
          <p:cNvSpPr>
            <a:spLocks noGrp="1"/>
          </p:cNvSpPr>
          <p:nvPr>
            <p:ph type="title"/>
          </p:nvPr>
        </p:nvSpPr>
        <p:spPr/>
        <p:txBody>
          <a:bodyPr/>
          <a:lstStyle/>
          <a:p>
            <a:r>
              <a:rPr lang="en-US" sz="3200" dirty="0">
                <a:solidFill>
                  <a:schemeClr val="tx1">
                    <a:lumMod val="95000"/>
                    <a:lumOff val="5000"/>
                  </a:schemeClr>
                </a:solidFill>
                <a:latin typeface="PF Futura Neu Book" panose="02000504040000020004" pitchFamily="50" charset="0"/>
              </a:rPr>
              <a:t>The Case of Smart Farming</a:t>
            </a:r>
            <a:endParaRPr lang="en-US" dirty="0"/>
          </a:p>
        </p:txBody>
      </p:sp>
      <p:pic>
        <p:nvPicPr>
          <p:cNvPr id="5" name="Εικόνα 4">
            <a:extLst>
              <a:ext uri="{FF2B5EF4-FFF2-40B4-BE49-F238E27FC236}">
                <a16:creationId xmlns:a16="http://schemas.microsoft.com/office/drawing/2014/main" id="{D514CB73-85FC-1644-82C0-2FE95DE0087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29886" y="1031468"/>
            <a:ext cx="5878714" cy="4673843"/>
          </a:xfrm>
          <a:prstGeom prst="rect">
            <a:avLst/>
          </a:prstGeom>
          <a:ln w="25400">
            <a:solidFill>
              <a:schemeClr val="tx1">
                <a:lumMod val="95000"/>
                <a:lumOff val="5000"/>
              </a:schemeClr>
            </a:solidFill>
            <a:miter lim="800000"/>
          </a:ln>
          <a:effectLst>
            <a:outerShdw dist="101600" dir="2700000" algn="l" rotWithShape="0">
              <a:prstClr val="black"/>
            </a:outerShdw>
          </a:effectLst>
        </p:spPr>
      </p:pic>
      <p:sp>
        <p:nvSpPr>
          <p:cNvPr id="6" name="Θέση περιεχομένου 2">
            <a:extLst>
              <a:ext uri="{FF2B5EF4-FFF2-40B4-BE49-F238E27FC236}">
                <a16:creationId xmlns:a16="http://schemas.microsoft.com/office/drawing/2014/main" id="{75EEC95E-49B5-8E4A-B079-861B6566D11C}"/>
              </a:ext>
            </a:extLst>
          </p:cNvPr>
          <p:cNvSpPr>
            <a:spLocks noGrp="1"/>
          </p:cNvSpPr>
          <p:nvPr>
            <p:ph type="body" idx="1"/>
          </p:nvPr>
        </p:nvSpPr>
        <p:spPr>
          <a:xfrm>
            <a:off x="0" y="5502878"/>
            <a:ext cx="8120176" cy="1032025"/>
          </a:xfrm>
        </p:spPr>
        <p:txBody>
          <a:bodyPr>
            <a:noAutofit/>
          </a:bodyPr>
          <a:lstStyle/>
          <a:p>
            <a:pPr marL="0" indent="0">
              <a:buNone/>
            </a:pPr>
            <a:endParaRPr lang="en-US" sz="2000" dirty="0">
              <a:solidFill>
                <a:srgbClr val="00B050"/>
              </a:solidFill>
              <a:latin typeface="+mn-lt"/>
            </a:endParaRPr>
          </a:p>
          <a:p>
            <a:pPr marL="0" indent="0">
              <a:buNone/>
            </a:pPr>
            <a:r>
              <a:rPr lang="en-US" sz="2000" b="1" dirty="0">
                <a:solidFill>
                  <a:srgbClr val="00B050"/>
                </a:solidFill>
                <a:latin typeface="+mn-lt"/>
              </a:rPr>
              <a:t>Greenhouse Management use case</a:t>
            </a:r>
            <a:endParaRPr lang="en-US" sz="2000" dirty="0">
              <a:solidFill>
                <a:srgbClr val="00B050"/>
              </a:solidFill>
              <a:latin typeface="+mn-lt"/>
            </a:endParaRPr>
          </a:p>
        </p:txBody>
      </p:sp>
    </p:spTree>
    <p:extLst>
      <p:ext uri="{BB962C8B-B14F-4D97-AF65-F5344CB8AC3E}">
        <p14:creationId xmlns:p14="http://schemas.microsoft.com/office/powerpoint/2010/main" val="289420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0750-DDF8-7A4D-888F-9CAB6E029D5B}"/>
              </a:ext>
            </a:extLst>
          </p:cNvPr>
          <p:cNvSpPr>
            <a:spLocks noGrp="1"/>
          </p:cNvSpPr>
          <p:nvPr>
            <p:ph type="title"/>
          </p:nvPr>
        </p:nvSpPr>
        <p:spPr/>
        <p:txBody>
          <a:bodyPr/>
          <a:lstStyle/>
          <a:p>
            <a:r>
              <a:rPr lang="en-US" dirty="0"/>
              <a:t>Greenhouse Management Use Case </a:t>
            </a:r>
          </a:p>
        </p:txBody>
      </p:sp>
      <p:sp>
        <p:nvSpPr>
          <p:cNvPr id="3" name="Text Placeholder 2">
            <a:extLst>
              <a:ext uri="{FF2B5EF4-FFF2-40B4-BE49-F238E27FC236}">
                <a16:creationId xmlns:a16="http://schemas.microsoft.com/office/drawing/2014/main" id="{1CE44A96-B294-A247-ABFC-707D7080AA75}"/>
              </a:ext>
            </a:extLst>
          </p:cNvPr>
          <p:cNvSpPr>
            <a:spLocks noGrp="1"/>
          </p:cNvSpPr>
          <p:nvPr>
            <p:ph type="body" idx="1"/>
          </p:nvPr>
        </p:nvSpPr>
        <p:spPr/>
        <p:txBody>
          <a:bodyPr/>
          <a:lstStyle/>
          <a:p>
            <a:r>
              <a:rPr lang="en-US" dirty="0"/>
              <a:t>Temperature and humidity sensor that may or may not work</a:t>
            </a:r>
          </a:p>
          <a:p>
            <a:r>
              <a:rPr lang="en-US" dirty="0"/>
              <a:t>Decision on measurement taken on available ones </a:t>
            </a:r>
          </a:p>
          <a:p>
            <a:pPr lvl="1"/>
            <a:r>
              <a:rPr lang="en-US" dirty="0"/>
              <a:t>Fist level event-based service composition</a:t>
            </a:r>
          </a:p>
          <a:p>
            <a:pPr lvl="2">
              <a:buFont typeface="Wingdings" pitchFamily="2" charset="2"/>
              <a:buChar char="Ø"/>
            </a:pPr>
            <a:r>
              <a:rPr lang="en-US" dirty="0"/>
              <a:t>Composite Service</a:t>
            </a:r>
          </a:p>
          <a:p>
            <a:pPr marL="1016000" lvl="2" indent="0">
              <a:buNone/>
            </a:pPr>
            <a:endParaRPr lang="en-US" dirty="0"/>
          </a:p>
          <a:p>
            <a:r>
              <a:rPr lang="en-US" dirty="0"/>
              <a:t>Decision on rooftop management</a:t>
            </a:r>
          </a:p>
          <a:p>
            <a:pPr lvl="1"/>
            <a:r>
              <a:rPr lang="en-US" dirty="0"/>
              <a:t>Second level event-based service composition</a:t>
            </a:r>
          </a:p>
          <a:p>
            <a:pPr lvl="2">
              <a:buFont typeface="Wingdings" pitchFamily="2" charset="2"/>
              <a:buChar char="Ø"/>
            </a:pPr>
            <a:r>
              <a:rPr lang="en-US" dirty="0"/>
              <a:t>Rooftop management</a:t>
            </a:r>
          </a:p>
          <a:p>
            <a:pPr lvl="2">
              <a:buFont typeface="Wingdings" pitchFamily="2" charset="2"/>
              <a:buChar char="Ø"/>
            </a:pPr>
            <a:r>
              <a:rPr lang="en-US" dirty="0"/>
              <a:t>The farmer (user) is involved in this decision</a:t>
            </a:r>
          </a:p>
          <a:p>
            <a:pPr>
              <a:buFont typeface="Wingdings" pitchFamily="2" charset="2"/>
              <a:buChar char="Ø"/>
            </a:pPr>
            <a:endParaRPr lang="en-US" dirty="0"/>
          </a:p>
        </p:txBody>
      </p:sp>
      <p:sp>
        <p:nvSpPr>
          <p:cNvPr id="4" name="Θέση περιεχομένου 2">
            <a:extLst>
              <a:ext uri="{FF2B5EF4-FFF2-40B4-BE49-F238E27FC236}">
                <a16:creationId xmlns:a16="http://schemas.microsoft.com/office/drawing/2014/main" id="{C2CED1BF-0994-1E4C-84B6-597D003270F8}"/>
              </a:ext>
            </a:extLst>
          </p:cNvPr>
          <p:cNvSpPr txBox="1">
            <a:spLocks/>
          </p:cNvSpPr>
          <p:nvPr/>
        </p:nvSpPr>
        <p:spPr>
          <a:xfrm>
            <a:off x="0" y="5504287"/>
            <a:ext cx="8120176" cy="1032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rgbClr val="000000"/>
              </a:buClr>
              <a:buSzPts val="2000"/>
              <a:buFont typeface="Arial"/>
              <a:buChar char="●"/>
              <a:defRPr sz="2200" b="0" i="0" u="none" strike="noStrike" cap="none">
                <a:solidFill>
                  <a:srgbClr val="000000"/>
                </a:solidFill>
                <a:latin typeface="Arial"/>
                <a:ea typeface="Arial"/>
                <a:cs typeface="Arial"/>
                <a:sym typeface="Arial"/>
              </a:defRPr>
            </a:lvl1pPr>
            <a:lvl2pPr marL="914400" marR="0" lvl="1" indent="-355600" algn="l" rtl="0">
              <a:lnSpc>
                <a:spcPct val="115000"/>
              </a:lnSpc>
              <a:spcBef>
                <a:spcPts val="16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lnSpc>
                <a:spcPct val="115000"/>
              </a:lnSpc>
              <a:spcBef>
                <a:spcPts val="16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buFont typeface="Arial"/>
              <a:buNone/>
            </a:pPr>
            <a:endParaRPr lang="en-US" sz="2000" dirty="0">
              <a:solidFill>
                <a:srgbClr val="6D9FEB"/>
              </a:solidFill>
              <a:latin typeface="+mn-lt"/>
            </a:endParaRPr>
          </a:p>
          <a:p>
            <a:pPr marL="0" indent="0">
              <a:buFont typeface="Arial"/>
              <a:buNone/>
            </a:pPr>
            <a:r>
              <a:rPr lang="en-US" sz="2000" b="1" dirty="0">
                <a:solidFill>
                  <a:srgbClr val="6D9FEB"/>
                </a:solidFill>
                <a:latin typeface="+mn-lt"/>
              </a:rPr>
              <a:t>Part of </a:t>
            </a:r>
            <a:r>
              <a:rPr lang="en-US" sz="2000" b="1" dirty="0" err="1">
                <a:solidFill>
                  <a:srgbClr val="6D9FEB"/>
                </a:solidFill>
                <a:latin typeface="+mn-lt"/>
              </a:rPr>
              <a:t>AfarCloud</a:t>
            </a:r>
            <a:r>
              <a:rPr lang="en-US" sz="2000" b="1" dirty="0">
                <a:solidFill>
                  <a:srgbClr val="6D9FEB"/>
                </a:solidFill>
                <a:latin typeface="+mn-lt"/>
              </a:rPr>
              <a:t> EU project infrastructure</a:t>
            </a:r>
            <a:endParaRPr lang="en-US" sz="2000" dirty="0">
              <a:solidFill>
                <a:srgbClr val="6D9FEB"/>
              </a:solidFill>
              <a:latin typeface="+mn-lt"/>
            </a:endParaRPr>
          </a:p>
        </p:txBody>
      </p:sp>
    </p:spTree>
    <p:extLst>
      <p:ext uri="{BB962C8B-B14F-4D97-AF65-F5344CB8AC3E}">
        <p14:creationId xmlns:p14="http://schemas.microsoft.com/office/powerpoint/2010/main" val="1301663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959-0A57-8E4D-B5E2-499E81801A99}"/>
              </a:ext>
            </a:extLst>
          </p:cNvPr>
          <p:cNvSpPr>
            <a:spLocks noGrp="1"/>
          </p:cNvSpPr>
          <p:nvPr>
            <p:ph type="title"/>
          </p:nvPr>
        </p:nvSpPr>
        <p:spPr>
          <a:xfrm>
            <a:off x="1438500" y="-36982"/>
            <a:ext cx="7705500" cy="797400"/>
          </a:xfrm>
        </p:spPr>
        <p:txBody>
          <a:bodyPr/>
          <a:lstStyle/>
          <a:p>
            <a:r>
              <a:rPr lang="en-US" dirty="0"/>
              <a:t>Development stage</a:t>
            </a:r>
          </a:p>
        </p:txBody>
      </p:sp>
      <p:sp>
        <p:nvSpPr>
          <p:cNvPr id="3" name="Text Placeholder 2">
            <a:extLst>
              <a:ext uri="{FF2B5EF4-FFF2-40B4-BE49-F238E27FC236}">
                <a16:creationId xmlns:a16="http://schemas.microsoft.com/office/drawing/2014/main" id="{5DC04DD8-5AE0-0640-BE1C-D48C3D4A3E54}"/>
              </a:ext>
            </a:extLst>
          </p:cNvPr>
          <p:cNvSpPr>
            <a:spLocks noGrp="1"/>
          </p:cNvSpPr>
          <p:nvPr>
            <p:ph type="body" idx="1"/>
          </p:nvPr>
        </p:nvSpPr>
        <p:spPr/>
        <p:txBody>
          <a:bodyPr/>
          <a:lstStyle/>
          <a:p>
            <a:r>
              <a:rPr lang="en-US" dirty="0"/>
              <a:t>First level event-based service composition engine is completed</a:t>
            </a:r>
          </a:p>
        </p:txBody>
      </p:sp>
      <p:sp>
        <p:nvSpPr>
          <p:cNvPr id="4" name="Θέση περιεχομένου 2">
            <a:extLst>
              <a:ext uri="{FF2B5EF4-FFF2-40B4-BE49-F238E27FC236}">
                <a16:creationId xmlns:a16="http://schemas.microsoft.com/office/drawing/2014/main" id="{B44AD533-B825-E04C-8818-D3D937D8F190}"/>
              </a:ext>
            </a:extLst>
          </p:cNvPr>
          <p:cNvSpPr txBox="1">
            <a:spLocks/>
          </p:cNvSpPr>
          <p:nvPr/>
        </p:nvSpPr>
        <p:spPr>
          <a:xfrm>
            <a:off x="-1" y="5502878"/>
            <a:ext cx="8676167" cy="1032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rgbClr val="000000"/>
              </a:buClr>
              <a:buSzPts val="2000"/>
              <a:buFont typeface="Arial"/>
              <a:buChar char="●"/>
              <a:defRPr sz="2200" b="0" i="0" u="none" strike="noStrike" cap="none">
                <a:solidFill>
                  <a:srgbClr val="000000"/>
                </a:solidFill>
                <a:latin typeface="Arial"/>
                <a:ea typeface="Arial"/>
                <a:cs typeface="Arial"/>
                <a:sym typeface="Arial"/>
              </a:defRPr>
            </a:lvl1pPr>
            <a:lvl2pPr marL="914400" marR="0" lvl="1" indent="-355600" algn="l" rtl="0">
              <a:lnSpc>
                <a:spcPct val="115000"/>
              </a:lnSpc>
              <a:spcBef>
                <a:spcPts val="16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lnSpc>
                <a:spcPct val="115000"/>
              </a:lnSpc>
              <a:spcBef>
                <a:spcPts val="16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buFont typeface="Arial"/>
              <a:buNone/>
            </a:pPr>
            <a:r>
              <a:rPr lang="en-US" sz="1600" dirty="0">
                <a:solidFill>
                  <a:schemeClr val="tx1"/>
                </a:solidFill>
                <a:latin typeface="+mn-lt"/>
              </a:rPr>
              <a:t>Presented in IEEE SOSE 2021 </a:t>
            </a:r>
          </a:p>
          <a:p>
            <a:pPr marL="0" indent="0">
              <a:buNone/>
            </a:pPr>
            <a:r>
              <a:rPr lang="en-US" sz="1600" dirty="0">
                <a:hlinkClick r:id="rId2"/>
              </a:rPr>
              <a:t>An Event-based Microservice Platform for Autonomous Cyber-Physical Systems: the case of Smart Farming</a:t>
            </a:r>
            <a:endParaRPr lang="en-US" sz="1600" dirty="0">
              <a:solidFill>
                <a:srgbClr val="00B050"/>
              </a:solidFill>
              <a:latin typeface="+mn-lt"/>
            </a:endParaRPr>
          </a:p>
        </p:txBody>
      </p:sp>
      <p:pic>
        <p:nvPicPr>
          <p:cNvPr id="6" name="Picture 5">
            <a:extLst>
              <a:ext uri="{FF2B5EF4-FFF2-40B4-BE49-F238E27FC236}">
                <a16:creationId xmlns:a16="http://schemas.microsoft.com/office/drawing/2014/main" id="{DF8A2A09-56DE-724A-8371-35C14C7D7F29}"/>
              </a:ext>
            </a:extLst>
          </p:cNvPr>
          <p:cNvPicPr>
            <a:picLocks noChangeAspect="1"/>
          </p:cNvPicPr>
          <p:nvPr/>
        </p:nvPicPr>
        <p:blipFill>
          <a:blip r:embed="rId3"/>
          <a:stretch>
            <a:fillRect/>
          </a:stretch>
        </p:blipFill>
        <p:spPr>
          <a:xfrm>
            <a:off x="1044796" y="2074437"/>
            <a:ext cx="6935978" cy="2667684"/>
          </a:xfrm>
          <a:prstGeom prst="rect">
            <a:avLst/>
          </a:prstGeom>
        </p:spPr>
      </p:pic>
    </p:spTree>
    <p:extLst>
      <p:ext uri="{BB962C8B-B14F-4D97-AF65-F5344CB8AC3E}">
        <p14:creationId xmlns:p14="http://schemas.microsoft.com/office/powerpoint/2010/main" val="1714040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959-0A57-8E4D-B5E2-499E81801A99}"/>
              </a:ext>
            </a:extLst>
          </p:cNvPr>
          <p:cNvSpPr>
            <a:spLocks noGrp="1"/>
          </p:cNvSpPr>
          <p:nvPr>
            <p:ph type="title"/>
          </p:nvPr>
        </p:nvSpPr>
        <p:spPr>
          <a:xfrm>
            <a:off x="1438500" y="-36982"/>
            <a:ext cx="7705500" cy="797400"/>
          </a:xfrm>
        </p:spPr>
        <p:txBody>
          <a:bodyPr/>
          <a:lstStyle/>
          <a:p>
            <a:r>
              <a:rPr lang="en-US" dirty="0"/>
              <a:t>Development stage</a:t>
            </a:r>
            <a:r>
              <a:rPr lang="el-GR" dirty="0"/>
              <a:t> –  </a:t>
            </a:r>
            <a:r>
              <a:rPr lang="en-US" dirty="0"/>
              <a:t>work in progress</a:t>
            </a:r>
          </a:p>
        </p:txBody>
      </p:sp>
      <p:sp>
        <p:nvSpPr>
          <p:cNvPr id="3" name="Text Placeholder 2">
            <a:extLst>
              <a:ext uri="{FF2B5EF4-FFF2-40B4-BE49-F238E27FC236}">
                <a16:creationId xmlns:a16="http://schemas.microsoft.com/office/drawing/2014/main" id="{5DC04DD8-5AE0-0640-BE1C-D48C3D4A3E54}"/>
              </a:ext>
            </a:extLst>
          </p:cNvPr>
          <p:cNvSpPr>
            <a:spLocks noGrp="1"/>
          </p:cNvSpPr>
          <p:nvPr>
            <p:ph type="body" idx="1"/>
          </p:nvPr>
        </p:nvSpPr>
        <p:spPr/>
        <p:txBody>
          <a:bodyPr/>
          <a:lstStyle/>
          <a:p>
            <a:r>
              <a:rPr lang="en-US" dirty="0"/>
              <a:t>Process event-based service composition engine</a:t>
            </a:r>
          </a:p>
          <a:p>
            <a:endParaRPr lang="en-US" dirty="0"/>
          </a:p>
          <a:p>
            <a:pPr lvl="1"/>
            <a:r>
              <a:rPr lang="en-US" dirty="0"/>
              <a:t>Exploring the utilization of existing event-based process engines</a:t>
            </a:r>
          </a:p>
          <a:p>
            <a:pPr lvl="2"/>
            <a:r>
              <a:rPr lang="en-US" dirty="0"/>
              <a:t>Not supporting the concept of ephemeral service</a:t>
            </a:r>
          </a:p>
          <a:p>
            <a:pPr lvl="2"/>
            <a:r>
              <a:rPr lang="en-US" dirty="0"/>
              <a:t>Available actions for the user should be provided based on the services available</a:t>
            </a:r>
          </a:p>
          <a:p>
            <a:pPr marL="1016000" lvl="2" indent="0">
              <a:buNone/>
            </a:pPr>
            <a:endParaRPr lang="en-US" dirty="0"/>
          </a:p>
          <a:p>
            <a:r>
              <a:rPr lang="en-US" dirty="0"/>
              <a:t>Currently developing a CEP engine based on Kafka.</a:t>
            </a:r>
          </a:p>
          <a:p>
            <a:pPr lvl="1"/>
            <a:r>
              <a:rPr lang="en-US" dirty="0"/>
              <a:t>Complex event processing occurs in predefined time intervals</a:t>
            </a:r>
          </a:p>
          <a:p>
            <a:pPr lvl="1"/>
            <a:r>
              <a:rPr lang="en-US" dirty="0"/>
              <a:t>Input events posses a validity time stamp</a:t>
            </a:r>
          </a:p>
        </p:txBody>
      </p:sp>
    </p:spTree>
    <p:extLst>
      <p:ext uri="{BB962C8B-B14F-4D97-AF65-F5344CB8AC3E}">
        <p14:creationId xmlns:p14="http://schemas.microsoft.com/office/powerpoint/2010/main" val="372164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3999" cy="838415"/>
          </a:xfrm>
        </p:spPr>
        <p:txBody>
          <a:bodyPr>
            <a:normAutofit/>
          </a:bodyPr>
          <a:lstStyle/>
          <a:p>
            <a:pPr algn="ctr"/>
            <a:r>
              <a:rPr lang="en-US" sz="3200" b="1" dirty="0">
                <a:ln w="0"/>
                <a:effectLst>
                  <a:outerShdw blurRad="38100" dist="19050" dir="2700000" algn="tl" rotWithShape="0">
                    <a:schemeClr val="dk1">
                      <a:alpha val="40000"/>
                    </a:schemeClr>
                  </a:outerShdw>
                </a:effectLst>
              </a:rPr>
              <a:t>Simple Rules of Engagement</a:t>
            </a:r>
          </a:p>
        </p:txBody>
      </p:sp>
      <p:sp>
        <p:nvSpPr>
          <p:cNvPr id="9" name="Content Placeholder 8"/>
          <p:cNvSpPr>
            <a:spLocks noGrp="1"/>
          </p:cNvSpPr>
          <p:nvPr>
            <p:ph idx="1"/>
          </p:nvPr>
        </p:nvSpPr>
        <p:spPr>
          <a:xfrm>
            <a:off x="628649" y="1459814"/>
            <a:ext cx="7886700" cy="4351338"/>
          </a:xfrm>
        </p:spPr>
        <p:txBody>
          <a:bodyPr>
            <a:normAutofit fontScale="85000" lnSpcReduction="10000"/>
          </a:bodyPr>
          <a:lstStyle/>
          <a:p>
            <a:pPr>
              <a:lnSpc>
                <a:spcPct val="110000"/>
              </a:lnSpc>
            </a:pPr>
            <a:r>
              <a:rPr lang="en-US" sz="2400" b="1" dirty="0"/>
              <a:t>I have muted all participant lines for this introduction and the briefing.</a:t>
            </a:r>
          </a:p>
          <a:p>
            <a:pPr>
              <a:lnSpc>
                <a:spcPct val="110000"/>
              </a:lnSpc>
            </a:pPr>
            <a:r>
              <a:rPr lang="en-US" sz="2400" b="1" dirty="0"/>
              <a:t>If you need to contact me during the briefing, send me an e-mail at sosecie@mitre.org.</a:t>
            </a:r>
          </a:p>
          <a:p>
            <a:pPr>
              <a:lnSpc>
                <a:spcPct val="110000"/>
              </a:lnSpc>
            </a:pPr>
            <a:r>
              <a:rPr lang="en-US" sz="2400" b="1" dirty="0"/>
              <a:t>Download the presentation so you can follow along on your own</a:t>
            </a:r>
          </a:p>
          <a:p>
            <a:pPr>
              <a:lnSpc>
                <a:spcPct val="110000"/>
              </a:lnSpc>
            </a:pPr>
            <a:r>
              <a:rPr lang="en-US" sz="2400" b="1" dirty="0"/>
              <a:t>We will hold all questions until the end:</a:t>
            </a:r>
          </a:p>
          <a:p>
            <a:pPr lvl="1">
              <a:lnSpc>
                <a:spcPct val="110000"/>
              </a:lnSpc>
            </a:pPr>
            <a:r>
              <a:rPr lang="en-US" b="1" dirty="0"/>
              <a:t>I will start with questions submitted online via the CHAT window in Teams.</a:t>
            </a:r>
          </a:p>
          <a:p>
            <a:pPr lvl="1">
              <a:lnSpc>
                <a:spcPct val="110000"/>
              </a:lnSpc>
            </a:pPr>
            <a:r>
              <a:rPr lang="en-US" b="1" dirty="0"/>
              <a:t>I will then take questions via telephone; State your name, organization, and question clearly.</a:t>
            </a:r>
          </a:p>
          <a:p>
            <a:pPr>
              <a:lnSpc>
                <a:spcPct val="110000"/>
              </a:lnSpc>
            </a:pPr>
            <a:r>
              <a:rPr lang="en-US" sz="2400" b="1" dirty="0"/>
              <a:t>If a question requires more discussion, the speaker(s) contact info is in the brief.</a:t>
            </a:r>
          </a:p>
        </p:txBody>
      </p:sp>
      <p:sp>
        <p:nvSpPr>
          <p:cNvPr id="14" name="Footer Placeholder 1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
        <p:nvSpPr>
          <p:cNvPr id="15" name="Slide Number Placeholder 1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214789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3F9B-26A6-DE40-9380-EF38CB4FEE38}"/>
              </a:ext>
            </a:extLst>
          </p:cNvPr>
          <p:cNvSpPr>
            <a:spLocks noGrp="1"/>
          </p:cNvSpPr>
          <p:nvPr>
            <p:ph type="title"/>
          </p:nvPr>
        </p:nvSpPr>
        <p:spPr/>
        <p:txBody>
          <a:bodyPr/>
          <a:lstStyle/>
          <a:p>
            <a:r>
              <a:rPr lang="en-US" dirty="0"/>
              <a:t>Exploring User Interface</a:t>
            </a:r>
          </a:p>
        </p:txBody>
      </p:sp>
      <p:sp>
        <p:nvSpPr>
          <p:cNvPr id="3" name="Text Placeholder 2">
            <a:extLst>
              <a:ext uri="{FF2B5EF4-FFF2-40B4-BE49-F238E27FC236}">
                <a16:creationId xmlns:a16="http://schemas.microsoft.com/office/drawing/2014/main" id="{6D02E98E-C5A4-554C-9C0E-453CD5CF1201}"/>
              </a:ext>
            </a:extLst>
          </p:cNvPr>
          <p:cNvSpPr>
            <a:spLocks noGrp="1"/>
          </p:cNvSpPr>
          <p:nvPr>
            <p:ph type="body" idx="1"/>
          </p:nvPr>
        </p:nvSpPr>
        <p:spPr>
          <a:xfrm>
            <a:off x="311700" y="963522"/>
            <a:ext cx="3111984" cy="4929300"/>
          </a:xfrm>
        </p:spPr>
        <p:txBody>
          <a:bodyPr/>
          <a:lstStyle/>
          <a:p>
            <a:r>
              <a:rPr lang="en-US" dirty="0"/>
              <a:t>Farmers should be provided with alerts, notifications or prompt to initialize specific actions</a:t>
            </a:r>
          </a:p>
          <a:p>
            <a:pPr lvl="1"/>
            <a:r>
              <a:rPr lang="en-US" dirty="0"/>
              <a:t>Different options on deciding upon rooftop opening or closing</a:t>
            </a:r>
          </a:p>
          <a:p>
            <a:pPr marL="101600" indent="0">
              <a:buNone/>
            </a:pPr>
            <a:endParaRPr lang="el-GR" dirty="0"/>
          </a:p>
        </p:txBody>
      </p:sp>
      <p:pic>
        <p:nvPicPr>
          <p:cNvPr id="6" name="Picture 5">
            <a:extLst>
              <a:ext uri="{FF2B5EF4-FFF2-40B4-BE49-F238E27FC236}">
                <a16:creationId xmlns:a16="http://schemas.microsoft.com/office/drawing/2014/main" id="{33202905-88CC-DE4D-BA57-30D43CB94618}"/>
              </a:ext>
            </a:extLst>
          </p:cNvPr>
          <p:cNvPicPr>
            <a:picLocks noChangeAspect="1"/>
          </p:cNvPicPr>
          <p:nvPr/>
        </p:nvPicPr>
        <p:blipFill>
          <a:blip r:embed="rId2"/>
          <a:stretch>
            <a:fillRect/>
          </a:stretch>
        </p:blipFill>
        <p:spPr>
          <a:xfrm>
            <a:off x="3806456" y="1162450"/>
            <a:ext cx="5148612" cy="4148675"/>
          </a:xfrm>
          <a:prstGeom prst="rect">
            <a:avLst/>
          </a:prstGeom>
        </p:spPr>
      </p:pic>
      <p:sp>
        <p:nvSpPr>
          <p:cNvPr id="7" name="Rectangle 6">
            <a:extLst>
              <a:ext uri="{FF2B5EF4-FFF2-40B4-BE49-F238E27FC236}">
                <a16:creationId xmlns:a16="http://schemas.microsoft.com/office/drawing/2014/main" id="{6F264141-8ED3-724D-B2B5-D56FA19A4E27}"/>
              </a:ext>
            </a:extLst>
          </p:cNvPr>
          <p:cNvSpPr/>
          <p:nvPr/>
        </p:nvSpPr>
        <p:spPr>
          <a:xfrm>
            <a:off x="3444950" y="5452943"/>
            <a:ext cx="5531384" cy="830997"/>
          </a:xfrm>
          <a:prstGeom prst="rect">
            <a:avLst/>
          </a:prstGeom>
        </p:spPr>
        <p:txBody>
          <a:bodyPr wrap="square">
            <a:spAutoFit/>
          </a:bodyPr>
          <a:lstStyle/>
          <a:p>
            <a:r>
              <a:rPr lang="en-US" sz="2400" dirty="0"/>
              <a:t>Process description to be</a:t>
            </a:r>
            <a:r>
              <a:rPr lang="el-GR" sz="2400" dirty="0"/>
              <a:t> </a:t>
            </a:r>
            <a:r>
              <a:rPr lang="en-US" sz="2400" dirty="0"/>
              <a:t>communicated with Farmers in CMMN</a:t>
            </a:r>
          </a:p>
        </p:txBody>
      </p:sp>
    </p:spTree>
    <p:extLst>
      <p:ext uri="{BB962C8B-B14F-4D97-AF65-F5344CB8AC3E}">
        <p14:creationId xmlns:p14="http://schemas.microsoft.com/office/powerpoint/2010/main" val="832178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F8E4-0837-654E-9F1D-F38365D911A8}"/>
              </a:ext>
            </a:extLst>
          </p:cNvPr>
          <p:cNvSpPr>
            <a:spLocks noGrp="1"/>
          </p:cNvSpPr>
          <p:nvPr>
            <p:ph type="title"/>
          </p:nvPr>
        </p:nvSpPr>
        <p:spPr>
          <a:xfrm>
            <a:off x="1438500" y="-15717"/>
            <a:ext cx="7705500" cy="797400"/>
          </a:xfrm>
        </p:spPr>
        <p:txBody>
          <a:bodyPr/>
          <a:lstStyle/>
          <a:p>
            <a:r>
              <a:rPr lang="en-US" dirty="0"/>
              <a:t>Results</a:t>
            </a:r>
          </a:p>
        </p:txBody>
      </p:sp>
      <p:sp>
        <p:nvSpPr>
          <p:cNvPr id="3" name="Text Placeholder 2">
            <a:extLst>
              <a:ext uri="{FF2B5EF4-FFF2-40B4-BE49-F238E27FC236}">
                <a16:creationId xmlns:a16="http://schemas.microsoft.com/office/drawing/2014/main" id="{4E516043-9B4A-364F-B2E8-3F4AD1545DAD}"/>
              </a:ext>
            </a:extLst>
          </p:cNvPr>
          <p:cNvSpPr>
            <a:spLocks noGrp="1"/>
          </p:cNvSpPr>
          <p:nvPr>
            <p:ph type="body" idx="1"/>
          </p:nvPr>
        </p:nvSpPr>
        <p:spPr/>
        <p:txBody>
          <a:bodyPr/>
          <a:lstStyle/>
          <a:p>
            <a:pPr>
              <a:lnSpc>
                <a:spcPct val="150000"/>
              </a:lnSpc>
            </a:pPr>
            <a:r>
              <a:rPr lang="en-US" sz="2400" dirty="0"/>
              <a:t>Work in progress</a:t>
            </a:r>
          </a:p>
          <a:p>
            <a:pPr>
              <a:lnSpc>
                <a:spcPct val="150000"/>
              </a:lnSpc>
            </a:pPr>
            <a:r>
              <a:rPr lang="en-US" sz="2400" dirty="0"/>
              <a:t>Emphasis on process events – farmer interaction</a:t>
            </a:r>
          </a:p>
          <a:p>
            <a:pPr>
              <a:lnSpc>
                <a:spcPct val="150000"/>
              </a:lnSpc>
            </a:pPr>
            <a:r>
              <a:rPr lang="en-US" sz="2400" dirty="0"/>
              <a:t>Prototype implementation: should be tested in term of correctness and performance</a:t>
            </a:r>
          </a:p>
          <a:p>
            <a:pPr>
              <a:lnSpc>
                <a:spcPct val="150000"/>
              </a:lnSpc>
            </a:pPr>
            <a:endParaRPr lang="en-US" sz="2400" dirty="0"/>
          </a:p>
        </p:txBody>
      </p:sp>
    </p:spTree>
    <p:extLst>
      <p:ext uri="{BB962C8B-B14F-4D97-AF65-F5344CB8AC3E}">
        <p14:creationId xmlns:p14="http://schemas.microsoft.com/office/powerpoint/2010/main" val="2347412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Engineering CPHS</a:t>
            </a:r>
            <a:endParaRPr dirty="0"/>
          </a:p>
        </p:txBody>
      </p:sp>
      <p:sp>
        <p:nvSpPr>
          <p:cNvPr id="90" name="Google Shape;90;p18"/>
          <p:cNvSpPr txBox="1">
            <a:spLocks noGrp="1"/>
          </p:cNvSpPr>
          <p:nvPr>
            <p:ph type="body" idx="1"/>
          </p:nvPr>
        </p:nvSpPr>
        <p:spPr>
          <a:xfrm>
            <a:off x="121918" y="869152"/>
            <a:ext cx="8832300" cy="4929300"/>
          </a:xfrm>
          <a:prstGeom prst="rect">
            <a:avLst/>
          </a:prstGeom>
        </p:spPr>
        <p:txBody>
          <a:bodyPr spcFirstLastPara="1" wrap="square" lIns="91425" tIns="91425" rIns="91425" bIns="91425" anchor="t" anchorCtr="0">
            <a:noAutofit/>
          </a:bodyPr>
          <a:lstStyle/>
          <a:p>
            <a:pPr lvl="0">
              <a:buClr>
                <a:schemeClr val="dk1"/>
              </a:buClr>
            </a:pPr>
            <a:r>
              <a:rPr lang="en-US" dirty="0">
                <a:solidFill>
                  <a:schemeClr val="dk1"/>
                </a:solidFill>
              </a:rPr>
              <a:t>CPHS Design should focus on </a:t>
            </a:r>
          </a:p>
          <a:p>
            <a:pPr lvl="1">
              <a:spcBef>
                <a:spcPts val="0"/>
              </a:spcBef>
              <a:buClr>
                <a:schemeClr val="dk1"/>
              </a:buClr>
            </a:pPr>
            <a:r>
              <a:rPr lang="en-US" sz="2200" dirty="0">
                <a:solidFill>
                  <a:schemeClr val="dk1"/>
                </a:solidFill>
              </a:rPr>
              <a:t>How to include people in the CPHS loop </a:t>
            </a:r>
          </a:p>
          <a:p>
            <a:pPr lvl="1">
              <a:spcBef>
                <a:spcPts val="0"/>
              </a:spcBef>
              <a:buClr>
                <a:schemeClr val="dk1"/>
              </a:buClr>
            </a:pPr>
            <a:r>
              <a:rPr lang="en-US" sz="2200" dirty="0">
                <a:solidFill>
                  <a:schemeClr val="dk1"/>
                </a:solidFill>
              </a:rPr>
              <a:t>The fact that they behave differently from computers (for example cognition, unpredictability, motivation) </a:t>
            </a:r>
          </a:p>
          <a:p>
            <a:pPr lvl="1">
              <a:spcBef>
                <a:spcPts val="0"/>
              </a:spcBef>
              <a:buClr>
                <a:schemeClr val="dk1"/>
              </a:buClr>
            </a:pPr>
            <a:endParaRPr lang="en-US" sz="2200" dirty="0">
              <a:solidFill>
                <a:schemeClr val="dk1"/>
              </a:solidFill>
            </a:endParaRPr>
          </a:p>
          <a:p>
            <a:pPr>
              <a:buClr>
                <a:schemeClr val="dk1"/>
              </a:buClr>
            </a:pPr>
            <a:r>
              <a:rPr lang="en-US" sz="2400" dirty="0">
                <a:solidFill>
                  <a:schemeClr val="dk1"/>
                </a:solidFill>
              </a:rPr>
              <a:t>Existing</a:t>
            </a:r>
            <a:r>
              <a:rPr lang="el" sz="2400" dirty="0">
                <a:solidFill>
                  <a:schemeClr val="dk1"/>
                </a:solidFill>
              </a:rPr>
              <a:t> CPHSs design efforts¹²:</a:t>
            </a:r>
            <a:endParaRPr sz="2400" dirty="0">
              <a:solidFill>
                <a:schemeClr val="dk1"/>
              </a:solidFill>
            </a:endParaRPr>
          </a:p>
          <a:p>
            <a:pPr marL="914400" lvl="1" indent="-355600" algn="l" rtl="0">
              <a:spcBef>
                <a:spcPts val="0"/>
              </a:spcBef>
              <a:spcAft>
                <a:spcPts val="0"/>
              </a:spcAft>
              <a:buClr>
                <a:schemeClr val="dk1"/>
              </a:buClr>
              <a:buSzPts val="2000"/>
              <a:buChar char="○"/>
            </a:pPr>
            <a:r>
              <a:rPr lang="en-US" dirty="0">
                <a:solidFill>
                  <a:schemeClr val="dk1"/>
                </a:solidFill>
              </a:rPr>
              <a:t>Explore human capabilities to enhance their integration in the system</a:t>
            </a:r>
          </a:p>
          <a:p>
            <a:pPr marL="914400" lvl="1" indent="-355600" algn="l" rtl="0">
              <a:spcBef>
                <a:spcPts val="0"/>
              </a:spcBef>
              <a:spcAft>
                <a:spcPts val="0"/>
              </a:spcAft>
              <a:buClr>
                <a:schemeClr val="dk1"/>
              </a:buClr>
              <a:buSzPts val="2000"/>
              <a:buChar char="○"/>
            </a:pPr>
            <a:r>
              <a:rPr lang="en-US" dirty="0">
                <a:solidFill>
                  <a:schemeClr val="dk1"/>
                </a:solidFill>
              </a:rPr>
              <a:t>Neglect their incentives, motivating them to act as prescribed</a:t>
            </a:r>
          </a:p>
          <a:p>
            <a:pPr marL="914400" lvl="1" indent="-355600" algn="l" rtl="0">
              <a:spcBef>
                <a:spcPts val="0"/>
              </a:spcBef>
              <a:spcAft>
                <a:spcPts val="0"/>
              </a:spcAft>
              <a:buClr>
                <a:schemeClr val="dk1"/>
              </a:buClr>
              <a:buSzPts val="2000"/>
              <a:buChar char="○"/>
            </a:pPr>
            <a:r>
              <a:rPr lang="en-US" dirty="0">
                <a:solidFill>
                  <a:schemeClr val="dk1"/>
                </a:solidFill>
              </a:rPr>
              <a:t>K</a:t>
            </a:r>
            <a:r>
              <a:rPr lang="el" dirty="0">
                <a:solidFill>
                  <a:schemeClr val="dk1"/>
                </a:solidFill>
              </a:rPr>
              <a:t>eep human participant out of the design process, </a:t>
            </a:r>
            <a:r>
              <a:rPr lang="en-US" dirty="0">
                <a:solidFill>
                  <a:schemeClr val="dk1"/>
                </a:solidFill>
              </a:rPr>
              <a:t>restricting their willingness to participate</a:t>
            </a:r>
            <a:endParaRPr lang="en-US" baseline="30000" dirty="0">
              <a:solidFill>
                <a:schemeClr val="dk1"/>
              </a:solidFill>
            </a:endParaRPr>
          </a:p>
          <a:p>
            <a:pPr marL="558800" lvl="1" indent="0" algn="l" rtl="0">
              <a:spcBef>
                <a:spcPts val="0"/>
              </a:spcBef>
              <a:spcAft>
                <a:spcPts val="0"/>
              </a:spcAft>
              <a:buClr>
                <a:schemeClr val="dk1"/>
              </a:buClr>
              <a:buSzPts val="2000"/>
              <a:buNone/>
            </a:pPr>
            <a:endParaRPr dirty="0">
              <a:solidFill>
                <a:schemeClr val="dk1"/>
              </a:solidFill>
            </a:endParaRPr>
          </a:p>
          <a:p>
            <a:pPr marL="0" lvl="0" indent="0" algn="l" rtl="0">
              <a:spcBef>
                <a:spcPts val="0"/>
              </a:spcBef>
              <a:spcAft>
                <a:spcPts val="0"/>
              </a:spcAft>
              <a:buNone/>
            </a:pPr>
            <a:endParaRPr sz="1200" dirty="0"/>
          </a:p>
          <a:p>
            <a:pPr marL="0" lvl="0" indent="0" algn="l" rtl="0">
              <a:spcBef>
                <a:spcPts val="0"/>
              </a:spcBef>
              <a:spcAft>
                <a:spcPts val="0"/>
              </a:spcAft>
              <a:buNone/>
            </a:pPr>
            <a:r>
              <a:rPr lang="el" sz="1200" dirty="0">
                <a:solidFill>
                  <a:schemeClr val="dk1"/>
                </a:solidFill>
              </a:rPr>
              <a:t>1 – </a:t>
            </a:r>
            <a:r>
              <a:rPr lang="en-US" sz="1200" dirty="0">
                <a:solidFill>
                  <a:schemeClr val="dk1"/>
                </a:solidFill>
              </a:rPr>
              <a:t>S.K. </a:t>
            </a:r>
            <a:r>
              <a:rPr lang="en-US" sz="1200" dirty="0" err="1">
                <a:solidFill>
                  <a:schemeClr val="dk1"/>
                </a:solidFill>
              </a:rPr>
              <a:t>Sowe</a:t>
            </a:r>
            <a:r>
              <a:rPr lang="en-US" sz="1200" dirty="0">
                <a:solidFill>
                  <a:schemeClr val="dk1"/>
                </a:solidFill>
              </a:rPr>
              <a:t>, E. </a:t>
            </a:r>
            <a:r>
              <a:rPr lang="en-US" sz="1200" dirty="0" err="1">
                <a:solidFill>
                  <a:schemeClr val="dk1"/>
                </a:solidFill>
              </a:rPr>
              <a:t>Simmon</a:t>
            </a:r>
            <a:r>
              <a:rPr lang="en-US" sz="1200" dirty="0">
                <a:solidFill>
                  <a:schemeClr val="dk1"/>
                </a:solidFill>
              </a:rPr>
              <a:t>, K. </a:t>
            </a:r>
            <a:r>
              <a:rPr lang="en-US" sz="1200" dirty="0" err="1">
                <a:solidFill>
                  <a:schemeClr val="dk1"/>
                </a:solidFill>
              </a:rPr>
              <a:t>Zettsu</a:t>
            </a:r>
            <a:r>
              <a:rPr lang="en-US" sz="1200" dirty="0">
                <a:solidFill>
                  <a:schemeClr val="dk1"/>
                </a:solidFill>
              </a:rPr>
              <a:t>, F. de </a:t>
            </a:r>
            <a:r>
              <a:rPr lang="en-US" sz="1200" dirty="0" err="1">
                <a:solidFill>
                  <a:schemeClr val="dk1"/>
                </a:solidFill>
              </a:rPr>
              <a:t>Vaulx</a:t>
            </a:r>
            <a:r>
              <a:rPr lang="en-US" sz="1200" dirty="0">
                <a:solidFill>
                  <a:schemeClr val="dk1"/>
                </a:solidFill>
              </a:rPr>
              <a:t>, I. </a:t>
            </a:r>
            <a:r>
              <a:rPr lang="en-US" sz="1200" dirty="0" err="1">
                <a:solidFill>
                  <a:schemeClr val="dk1"/>
                </a:solidFill>
              </a:rPr>
              <a:t>Bojanova</a:t>
            </a:r>
            <a:r>
              <a:rPr lang="en-US" sz="1200" dirty="0">
                <a:solidFill>
                  <a:schemeClr val="dk1"/>
                </a:solidFill>
              </a:rPr>
              <a:t>, “Cyber-Physical-Human Systems: Putting People in the Loop”, IEEE IT Pro, Jan-Feb 2016. </a:t>
            </a:r>
          </a:p>
          <a:p>
            <a:pPr marL="0" lvl="0" indent="0" algn="l" rtl="0">
              <a:spcBef>
                <a:spcPts val="0"/>
              </a:spcBef>
              <a:spcAft>
                <a:spcPts val="0"/>
              </a:spcAft>
              <a:buNone/>
            </a:pPr>
            <a:r>
              <a:rPr lang="el" sz="1200" dirty="0">
                <a:solidFill>
                  <a:schemeClr val="dk1"/>
                </a:solidFill>
              </a:rPr>
              <a:t>2 - S. F. Ochoa, G. Fortino, and G. Di Fatta, “Cyber-physical systems, internet of things and big data,” Future Generat. Comput. Syst., vol. 75, pp. 82–84, 2017</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a:t>Remote Elderly Monitoring System (REMS)</a:t>
            </a:r>
            <a:endParaRPr/>
          </a:p>
        </p:txBody>
      </p:sp>
      <p:sp>
        <p:nvSpPr>
          <p:cNvPr id="135" name="Google Shape;135;p25"/>
          <p:cNvSpPr txBox="1">
            <a:spLocks noGrp="1"/>
          </p:cNvSpPr>
          <p:nvPr>
            <p:ph type="body" idx="1"/>
          </p:nvPr>
        </p:nvSpPr>
        <p:spPr>
          <a:xfrm>
            <a:off x="311700" y="1111650"/>
            <a:ext cx="8520600" cy="4929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l" dirty="0"/>
              <a:t>Enables real-time remote monitoring of vital signs</a:t>
            </a:r>
            <a:r>
              <a:rPr lang="en-US" dirty="0"/>
              <a:t> while patients are at home</a:t>
            </a:r>
            <a:endParaRPr dirty="0"/>
          </a:p>
          <a:p>
            <a:pPr marL="914400" lvl="1" indent="-355600" algn="l" rtl="0">
              <a:spcBef>
                <a:spcPts val="0"/>
              </a:spcBef>
              <a:spcAft>
                <a:spcPts val="0"/>
              </a:spcAft>
              <a:buSzPts val="2000"/>
              <a:buChar char="○"/>
            </a:pPr>
            <a:r>
              <a:rPr lang="en-US" sz="2200" dirty="0"/>
              <a:t>Signs are monitored by wearable devices (ECGs)</a:t>
            </a:r>
          </a:p>
          <a:p>
            <a:pPr marL="914400" lvl="1" indent="-355600" algn="l" rtl="0">
              <a:spcBef>
                <a:spcPts val="0"/>
              </a:spcBef>
              <a:spcAft>
                <a:spcPts val="0"/>
              </a:spcAft>
              <a:buSzPts val="2000"/>
              <a:buChar char="○"/>
            </a:pPr>
            <a:r>
              <a:rPr lang="en-US" sz="2200" dirty="0"/>
              <a:t>Success relays on the willingness of patient to wear the devices and become part of the CHPS</a:t>
            </a:r>
            <a:endParaRPr sz="2200" dirty="0"/>
          </a:p>
          <a:p>
            <a:pPr marL="457200" lvl="0" indent="-355600" algn="l" rtl="0">
              <a:spcBef>
                <a:spcPts val="0"/>
              </a:spcBef>
              <a:spcAft>
                <a:spcPts val="0"/>
              </a:spcAft>
              <a:buSzPts val="2000"/>
              <a:buChar char="●"/>
            </a:pPr>
            <a:r>
              <a:rPr lang="el" dirty="0"/>
              <a:t>Basic </a:t>
            </a:r>
            <a:r>
              <a:rPr lang="en-US" dirty="0"/>
              <a:t>Home </a:t>
            </a:r>
            <a:r>
              <a:rPr lang="el" dirty="0"/>
              <a:t>components:</a:t>
            </a:r>
            <a:endParaRPr dirty="0"/>
          </a:p>
          <a:p>
            <a:pPr marL="914400" lvl="1" indent="-355600" algn="l" rtl="0">
              <a:spcBef>
                <a:spcPts val="0"/>
              </a:spcBef>
              <a:spcAft>
                <a:spcPts val="0"/>
              </a:spcAft>
              <a:buSzPts val="2000"/>
              <a:buChar char="○"/>
            </a:pPr>
            <a:r>
              <a:rPr lang="el" sz="2200" dirty="0"/>
              <a:t>Medical device(s), e.g., sensor → measures vital signs</a:t>
            </a:r>
            <a:endParaRPr sz="2200" dirty="0"/>
          </a:p>
          <a:p>
            <a:pPr marL="914400" lvl="1" indent="-355600" algn="l" rtl="0">
              <a:spcBef>
                <a:spcPts val="0"/>
              </a:spcBef>
              <a:spcAft>
                <a:spcPts val="0"/>
              </a:spcAft>
              <a:buSzPts val="2000"/>
              <a:buChar char="○"/>
            </a:pPr>
            <a:r>
              <a:rPr lang="el" sz="2200" dirty="0"/>
              <a:t>IoT gateway/Aggregator → collects sensor-generated data</a:t>
            </a:r>
            <a:endParaRPr lang="en-US" sz="2200" dirty="0"/>
          </a:p>
          <a:p>
            <a:pPr marL="914400" lvl="1" indent="-355600" algn="l" rtl="0">
              <a:spcBef>
                <a:spcPts val="0"/>
              </a:spcBef>
              <a:spcAft>
                <a:spcPts val="0"/>
              </a:spcAft>
              <a:buSzPts val="2000"/>
              <a:buChar char="○"/>
            </a:pPr>
            <a:endParaRPr lang="en-US" sz="2200" dirty="0"/>
          </a:p>
          <a:p>
            <a:pPr>
              <a:buFont typeface="Wingdings" pitchFamily="2" charset="2"/>
              <a:buChar char="Ø"/>
            </a:pPr>
            <a:r>
              <a:rPr lang="en-US" dirty="0"/>
              <a:t>Target</a:t>
            </a:r>
          </a:p>
          <a:p>
            <a:pPr lvl="1">
              <a:spcBef>
                <a:spcPts val="0"/>
              </a:spcBef>
            </a:pPr>
            <a:r>
              <a:rPr lang="en-US" sz="2200" dirty="0"/>
              <a:t>Engage patients in REMS service</a:t>
            </a:r>
          </a:p>
          <a:p>
            <a:pPr lvl="1">
              <a:spcBef>
                <a:spcPts val="0"/>
              </a:spcBef>
            </a:pPr>
            <a:r>
              <a:rPr lang="en-US" sz="2200" dirty="0"/>
              <a:t>Help patients choose a REMS configuration for their Home</a:t>
            </a:r>
            <a:endParaRPr sz="2200" dirty="0"/>
          </a:p>
        </p:txBody>
      </p:sp>
    </p:spTree>
    <p:extLst>
      <p:ext uri="{BB962C8B-B14F-4D97-AF65-F5344CB8AC3E}">
        <p14:creationId xmlns:p14="http://schemas.microsoft.com/office/powerpoint/2010/main" val="2869403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a:t>Objective</a:t>
            </a:r>
            <a:endParaRPr/>
          </a:p>
        </p:txBody>
      </p:sp>
      <p:sp>
        <p:nvSpPr>
          <p:cNvPr id="96" name="Google Shape;96;p19"/>
          <p:cNvSpPr txBox="1">
            <a:spLocks noGrp="1"/>
          </p:cNvSpPr>
          <p:nvPr>
            <p:ph type="body" idx="1"/>
          </p:nvPr>
        </p:nvSpPr>
        <p:spPr>
          <a:xfrm>
            <a:off x="311700" y="948226"/>
            <a:ext cx="8520600" cy="4929300"/>
          </a:xfrm>
          <a:prstGeom prst="rect">
            <a:avLst/>
          </a:prstGeom>
        </p:spPr>
        <p:txBody>
          <a:bodyPr spcFirstLastPara="1" wrap="square" lIns="91425" tIns="91425" rIns="91425" bIns="91425" anchor="t" anchorCtr="0">
            <a:noAutofit/>
          </a:bodyPr>
          <a:lstStyle/>
          <a:p>
            <a:pPr lvl="0"/>
            <a:r>
              <a:rPr lang="en-US" dirty="0"/>
              <a:t>A CPHSs Design Approach:</a:t>
            </a:r>
          </a:p>
          <a:p>
            <a:pPr lvl="1">
              <a:spcBef>
                <a:spcPts val="0"/>
              </a:spcBef>
              <a:buClr>
                <a:schemeClr val="dk1"/>
              </a:buClr>
            </a:pPr>
            <a:r>
              <a:rPr lang="en-US" sz="2200" dirty="0">
                <a:solidFill>
                  <a:schemeClr val="dk1"/>
                </a:solidFill>
              </a:rPr>
              <a:t>Consider human motivation factors and their </a:t>
            </a:r>
            <a:r>
              <a:rPr lang="en-US" sz="2200" i="1" dirty="0">
                <a:solidFill>
                  <a:schemeClr val="dk1"/>
                </a:solidFill>
              </a:rPr>
              <a:t>concerns</a:t>
            </a:r>
          </a:p>
          <a:p>
            <a:pPr lvl="1">
              <a:spcBef>
                <a:spcPts val="0"/>
              </a:spcBef>
              <a:buClr>
                <a:schemeClr val="dk1"/>
              </a:buClr>
            </a:pPr>
            <a:r>
              <a:rPr lang="en-US" sz="2200" dirty="0">
                <a:solidFill>
                  <a:schemeClr val="dk1"/>
                </a:solidFill>
              </a:rPr>
              <a:t>Include human participants in the design process</a:t>
            </a:r>
          </a:p>
          <a:p>
            <a:pPr lvl="0">
              <a:buClr>
                <a:schemeClr val="dk1"/>
              </a:buClr>
            </a:pPr>
            <a:r>
              <a:rPr lang="en-US" dirty="0">
                <a:solidFill>
                  <a:schemeClr val="dk1"/>
                </a:solidFill>
              </a:rPr>
              <a:t>Human concerns</a:t>
            </a:r>
          </a:p>
          <a:p>
            <a:pPr lvl="1">
              <a:spcBef>
                <a:spcPts val="0"/>
              </a:spcBef>
              <a:buClr>
                <a:schemeClr val="dk1"/>
              </a:buClr>
            </a:pPr>
            <a:r>
              <a:rPr lang="en-US" sz="2200" dirty="0">
                <a:solidFill>
                  <a:schemeClr val="dk1"/>
                </a:solidFill>
              </a:rPr>
              <a:t>Relate to human willingness to actively participate in CPHSs</a:t>
            </a:r>
          </a:p>
          <a:p>
            <a:pPr lvl="1">
              <a:spcBef>
                <a:spcPts val="0"/>
              </a:spcBef>
              <a:buClr>
                <a:schemeClr val="dk1"/>
              </a:buClr>
            </a:pPr>
            <a:r>
              <a:rPr lang="en-US" sz="2200" dirty="0">
                <a:solidFill>
                  <a:schemeClr val="dk1"/>
                </a:solidFill>
              </a:rPr>
              <a:t>Might restrict system functionality in practice </a:t>
            </a:r>
          </a:p>
          <a:p>
            <a:pPr lvl="1">
              <a:spcBef>
                <a:spcPts val="0"/>
              </a:spcBef>
              <a:buClr>
                <a:schemeClr val="dk1"/>
              </a:buClr>
            </a:pPr>
            <a:r>
              <a:rPr lang="en-US" sz="2200" dirty="0">
                <a:solidFill>
                  <a:schemeClr val="dk1"/>
                </a:solidFill>
              </a:rPr>
              <a:t>Should be transformed into system design requirements</a:t>
            </a:r>
          </a:p>
          <a:p>
            <a:pPr marL="101600" lvl="0" indent="0" algn="l" rtl="0">
              <a:spcBef>
                <a:spcPts val="0"/>
              </a:spcBef>
              <a:spcAft>
                <a:spcPts val="0"/>
              </a:spcAft>
              <a:buSzPts val="2000"/>
              <a:buNone/>
            </a:pPr>
            <a:endParaRPr lang="en-US" dirty="0"/>
          </a:p>
          <a:p>
            <a:pPr marL="457200" lvl="0" indent="-355600" algn="l" rtl="0">
              <a:spcBef>
                <a:spcPts val="0"/>
              </a:spcBef>
              <a:spcAft>
                <a:spcPts val="0"/>
              </a:spcAft>
              <a:buClr>
                <a:schemeClr val="dk1"/>
              </a:buClr>
              <a:buSzPts val="2000"/>
              <a:buChar char="●"/>
            </a:pPr>
            <a:r>
              <a:rPr lang="en-US" dirty="0">
                <a:solidFill>
                  <a:schemeClr val="dk1"/>
                </a:solidFill>
              </a:rPr>
              <a:t>The proposed approach</a:t>
            </a:r>
            <a:r>
              <a:rPr lang="el" dirty="0">
                <a:solidFill>
                  <a:schemeClr val="dk1"/>
                </a:solidFill>
              </a:rPr>
              <a:t>:</a:t>
            </a:r>
            <a:endParaRPr dirty="0">
              <a:solidFill>
                <a:schemeClr val="dk1"/>
              </a:solidFill>
            </a:endParaRPr>
          </a:p>
          <a:p>
            <a:pPr marL="914400" lvl="1" indent="-355600" algn="l" rtl="0">
              <a:spcBef>
                <a:spcPts val="0"/>
              </a:spcBef>
              <a:spcAft>
                <a:spcPts val="0"/>
              </a:spcAft>
              <a:buClr>
                <a:schemeClr val="dk1"/>
              </a:buClr>
              <a:buSzPts val="2000"/>
              <a:buChar char="○"/>
            </a:pPr>
            <a:r>
              <a:rPr lang="en-US" sz="2200" dirty="0">
                <a:solidFill>
                  <a:schemeClr val="dk1"/>
                </a:solidFill>
              </a:rPr>
              <a:t>facilitates </a:t>
            </a:r>
            <a:r>
              <a:rPr lang="el" sz="2200" dirty="0">
                <a:solidFill>
                  <a:schemeClr val="dk1"/>
                </a:solidFill>
              </a:rPr>
              <a:t>model-based design</a:t>
            </a:r>
            <a:endParaRPr sz="2200" dirty="0">
              <a:solidFill>
                <a:schemeClr val="dk1"/>
              </a:solidFill>
            </a:endParaRPr>
          </a:p>
          <a:p>
            <a:pPr lvl="1">
              <a:spcBef>
                <a:spcPts val="0"/>
              </a:spcBef>
              <a:buClr>
                <a:schemeClr val="dk1"/>
              </a:buClr>
            </a:pPr>
            <a:r>
              <a:rPr lang="en-US" sz="2200" dirty="0"/>
              <a:t>integrates the human perspective in a discrete view</a:t>
            </a:r>
          </a:p>
          <a:p>
            <a:pPr lvl="1">
              <a:spcBef>
                <a:spcPts val="0"/>
              </a:spcBef>
              <a:buClr>
                <a:schemeClr val="dk1"/>
              </a:buClr>
            </a:pPr>
            <a:r>
              <a:rPr lang="en-US" sz="2200" dirty="0"/>
              <a:t>supported by standard UML tools (Magic Draw)</a:t>
            </a:r>
          </a:p>
          <a:p>
            <a:pPr marL="1016000" lvl="2" indent="0" algn="l" rtl="0">
              <a:spcBef>
                <a:spcPts val="0"/>
              </a:spcBef>
              <a:spcAft>
                <a:spcPts val="0"/>
              </a:spcAft>
              <a:buClr>
                <a:schemeClr val="dk1"/>
              </a:buClr>
              <a:buSzPts val="2000"/>
              <a:buNone/>
            </a:pPr>
            <a:endParaRPr sz="2200" dirty="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a:t>Model-Based Approach for CPHS Design</a:t>
            </a:r>
            <a:endParaRPr/>
          </a:p>
        </p:txBody>
      </p:sp>
      <p:sp>
        <p:nvSpPr>
          <p:cNvPr id="109" name="Google Shape;109;p21"/>
          <p:cNvSpPr txBox="1">
            <a:spLocks noGrp="1"/>
          </p:cNvSpPr>
          <p:nvPr>
            <p:ph type="body" idx="1"/>
          </p:nvPr>
        </p:nvSpPr>
        <p:spPr>
          <a:xfrm>
            <a:off x="173676" y="1162445"/>
            <a:ext cx="8520600" cy="4929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l" dirty="0"/>
              <a:t>Facilitate CPHS designers to:</a:t>
            </a:r>
            <a:endParaRPr lang="en-US" dirty="0"/>
          </a:p>
          <a:p>
            <a:pPr lvl="1">
              <a:spcBef>
                <a:spcPts val="0"/>
              </a:spcBef>
            </a:pPr>
            <a:r>
              <a:rPr lang="en-US" dirty="0"/>
              <a:t>Collaborate with human participants using a discrete view and model their perspective of the system</a:t>
            </a:r>
          </a:p>
          <a:p>
            <a:pPr lvl="1">
              <a:spcBef>
                <a:spcPts val="0"/>
              </a:spcBef>
            </a:pPr>
            <a:r>
              <a:rPr lang="en-US" dirty="0"/>
              <a:t>I</a:t>
            </a:r>
            <a:r>
              <a:rPr lang="el" dirty="0"/>
              <a:t>ncorporate human concerns → translated into </a:t>
            </a:r>
            <a:r>
              <a:rPr lang="en-US" dirty="0"/>
              <a:t>system requirements</a:t>
            </a:r>
          </a:p>
          <a:p>
            <a:r>
              <a:rPr lang="en-US" dirty="0">
                <a:solidFill>
                  <a:schemeClr val="dk1"/>
                </a:solidFill>
              </a:rPr>
              <a:t>Introduction of </a:t>
            </a:r>
            <a:r>
              <a:rPr lang="en-US" i="1" dirty="0">
                <a:solidFill>
                  <a:schemeClr val="dk1"/>
                </a:solidFill>
              </a:rPr>
              <a:t>criticality</a:t>
            </a:r>
            <a:r>
              <a:rPr lang="en-US" dirty="0">
                <a:solidFill>
                  <a:schemeClr val="dk1"/>
                </a:solidFill>
              </a:rPr>
              <a:t> concept	</a:t>
            </a:r>
          </a:p>
          <a:p>
            <a:pPr marL="914400" lvl="0" indent="0" algn="l" rtl="0">
              <a:spcBef>
                <a:spcPts val="0"/>
              </a:spcBef>
              <a:spcAft>
                <a:spcPts val="0"/>
              </a:spcAft>
              <a:buNone/>
            </a:pPr>
            <a:endParaRPr dirty="0"/>
          </a:p>
        </p:txBody>
      </p:sp>
      <p:pic>
        <p:nvPicPr>
          <p:cNvPr id="110" name="Google Shape;110;p21"/>
          <p:cNvPicPr preferRelativeResize="0"/>
          <p:nvPr/>
        </p:nvPicPr>
        <p:blipFill>
          <a:blip r:embed="rId3">
            <a:alphaModFix/>
          </a:blip>
          <a:stretch>
            <a:fillRect/>
          </a:stretch>
        </p:blipFill>
        <p:spPr>
          <a:xfrm>
            <a:off x="5072332" y="3812874"/>
            <a:ext cx="3759967" cy="2278871"/>
          </a:xfrm>
          <a:prstGeom prst="rect">
            <a:avLst/>
          </a:prstGeom>
          <a:noFill/>
          <a:ln>
            <a:noFill/>
          </a:ln>
        </p:spPr>
      </p:pic>
      <p:sp>
        <p:nvSpPr>
          <p:cNvPr id="2" name="Rectangle 1">
            <a:extLst>
              <a:ext uri="{FF2B5EF4-FFF2-40B4-BE49-F238E27FC236}">
                <a16:creationId xmlns:a16="http://schemas.microsoft.com/office/drawing/2014/main" id="{7E02F7E3-E586-2944-ADEB-B1272A7B21E7}"/>
              </a:ext>
            </a:extLst>
          </p:cNvPr>
          <p:cNvSpPr/>
          <p:nvPr/>
        </p:nvSpPr>
        <p:spPr>
          <a:xfrm>
            <a:off x="120770" y="3669443"/>
            <a:ext cx="5072334" cy="2462213"/>
          </a:xfrm>
          <a:prstGeom prst="rect">
            <a:avLst/>
          </a:prstGeom>
        </p:spPr>
        <p:txBody>
          <a:bodyPr wrap="square">
            <a:spAutoFit/>
          </a:bodyPr>
          <a:lstStyle/>
          <a:p>
            <a:pPr marL="914400" lvl="1" indent="-355600">
              <a:buSzPts val="2000"/>
              <a:buFont typeface="Arial"/>
              <a:buChar char="○"/>
            </a:pPr>
            <a:r>
              <a:rPr lang="en-US" sz="2200" dirty="0"/>
              <a:t>adhere model-based engineering principles</a:t>
            </a:r>
          </a:p>
          <a:p>
            <a:pPr marL="914400" lvl="1" indent="-355600">
              <a:buSzPts val="2000"/>
              <a:buChar char="○"/>
            </a:pPr>
            <a:r>
              <a:rPr lang="en-US" sz="2200" dirty="0"/>
              <a:t>extend existing standards and methodologies (OMG standards, UML profiles)</a:t>
            </a:r>
          </a:p>
          <a:p>
            <a:pPr marL="914400" lvl="1" indent="-355600">
              <a:buSzPts val="2000"/>
              <a:buChar char="○"/>
            </a:pPr>
            <a:r>
              <a:rPr lang="en-US" sz="2200" dirty="0">
                <a:solidFill>
                  <a:schemeClr val="dk1"/>
                </a:solidFill>
              </a:rPr>
              <a:t>employ standardized modeling languages (BPMN, </a:t>
            </a:r>
            <a:r>
              <a:rPr lang="en-US" sz="2200" dirty="0" err="1">
                <a:solidFill>
                  <a:schemeClr val="dk1"/>
                </a:solidFill>
              </a:rPr>
              <a:t>SysML</a:t>
            </a:r>
            <a:r>
              <a:rPr lang="en-US" sz="2200" dirty="0">
                <a:solidFill>
                  <a:schemeClr val="dk1"/>
                </a:solidFill>
              </a:rPr>
              <a:t>)</a:t>
            </a:r>
            <a:endParaRPr lang="en-US" sz="2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dirty="0"/>
              <a:t>Model-Based Approach for CPHS Design</a:t>
            </a:r>
            <a:endParaRPr dirty="0"/>
          </a:p>
        </p:txBody>
      </p:sp>
      <p:sp>
        <p:nvSpPr>
          <p:cNvPr id="116" name="Google Shape;116;p22"/>
          <p:cNvSpPr txBox="1">
            <a:spLocks noGrp="1"/>
          </p:cNvSpPr>
          <p:nvPr>
            <p:ph type="body" idx="1"/>
          </p:nvPr>
        </p:nvSpPr>
        <p:spPr>
          <a:xfrm>
            <a:off x="-155277" y="966158"/>
            <a:ext cx="5250634" cy="5125592"/>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dirty="0"/>
              <a:t>P</a:t>
            </a:r>
            <a:r>
              <a:rPr lang="el" dirty="0"/>
              <a:t>erspectives</a:t>
            </a:r>
            <a:endParaRPr dirty="0"/>
          </a:p>
          <a:p>
            <a:pPr marL="914400" lvl="1" indent="-342900" algn="l" rtl="0">
              <a:spcBef>
                <a:spcPts val="0"/>
              </a:spcBef>
              <a:spcAft>
                <a:spcPts val="0"/>
              </a:spcAft>
              <a:buSzPts val="1800"/>
              <a:buChar char="○"/>
            </a:pPr>
            <a:r>
              <a:rPr lang="el" sz="2200" dirty="0"/>
              <a:t>Human View (</a:t>
            </a:r>
            <a:r>
              <a:rPr lang="el" sz="2200" dirty="0">
                <a:solidFill>
                  <a:schemeClr val="dk1"/>
                </a:solidFill>
              </a:rPr>
              <a:t>served by BPMN)</a:t>
            </a:r>
            <a:endParaRPr sz="2200" dirty="0"/>
          </a:p>
          <a:p>
            <a:pPr marL="1028700" lvl="2" indent="0" algn="l" rtl="0">
              <a:spcBef>
                <a:spcPts val="0"/>
              </a:spcBef>
              <a:spcAft>
                <a:spcPts val="0"/>
              </a:spcAft>
              <a:buSzPts val="1800"/>
              <a:buNone/>
            </a:pPr>
            <a:r>
              <a:rPr lang="el" sz="2200" dirty="0"/>
              <a:t>focusing on human </a:t>
            </a:r>
            <a:r>
              <a:rPr lang="en-US" sz="2200" dirty="0"/>
              <a:t>tasks</a:t>
            </a:r>
            <a:r>
              <a:rPr lang="el" sz="2200" dirty="0"/>
              <a:t> and concerns</a:t>
            </a:r>
            <a:endParaRPr sz="2200" dirty="0"/>
          </a:p>
          <a:p>
            <a:pPr marL="914400" lvl="1" indent="-342900" algn="l" rtl="0">
              <a:spcBef>
                <a:spcPts val="0"/>
              </a:spcBef>
              <a:spcAft>
                <a:spcPts val="0"/>
              </a:spcAft>
              <a:buSzPts val="1800"/>
              <a:buChar char="○"/>
            </a:pPr>
            <a:r>
              <a:rPr lang="el" sz="2200" dirty="0"/>
              <a:t>System View (</a:t>
            </a:r>
            <a:r>
              <a:rPr lang="el" sz="2200" dirty="0">
                <a:solidFill>
                  <a:schemeClr val="dk1"/>
                </a:solidFill>
              </a:rPr>
              <a:t>served by SysML)</a:t>
            </a:r>
            <a:endParaRPr sz="2200" dirty="0"/>
          </a:p>
          <a:p>
            <a:pPr marL="1028700" lvl="2" indent="0" algn="l" rtl="0">
              <a:spcBef>
                <a:spcPts val="0"/>
              </a:spcBef>
              <a:spcAft>
                <a:spcPts val="0"/>
              </a:spcAft>
              <a:buSzPts val="1800"/>
              <a:buNone/>
            </a:pPr>
            <a:r>
              <a:rPr lang="el" sz="2200" dirty="0"/>
              <a:t>focusing on system components &amp; provided services</a:t>
            </a:r>
            <a:endParaRPr sz="2200" dirty="0"/>
          </a:p>
          <a:p>
            <a:pPr marL="914400" lvl="1" indent="-342900" algn="l" rtl="0">
              <a:spcBef>
                <a:spcPts val="0"/>
              </a:spcBef>
              <a:spcAft>
                <a:spcPts val="0"/>
              </a:spcAft>
              <a:buSzPts val="1800"/>
              <a:buChar char="○"/>
            </a:pPr>
            <a:r>
              <a:rPr lang="el" sz="2200" dirty="0"/>
              <a:t>Criticalities View</a:t>
            </a:r>
            <a:endParaRPr sz="2200" dirty="0"/>
          </a:p>
          <a:p>
            <a:pPr marL="1028700" lvl="2" indent="0" algn="l" rtl="0">
              <a:spcBef>
                <a:spcPts val="0"/>
              </a:spcBef>
              <a:spcAft>
                <a:spcPts val="0"/>
              </a:spcAft>
              <a:buSzPts val="1800"/>
              <a:buNone/>
            </a:pPr>
            <a:r>
              <a:rPr lang="en-US" sz="2200" dirty="0"/>
              <a:t>Identify </a:t>
            </a:r>
            <a:r>
              <a:rPr lang="el" sz="2200" dirty="0"/>
              <a:t>human criticalities </a:t>
            </a:r>
            <a:r>
              <a:rPr lang="en-US" sz="2200" dirty="0"/>
              <a:t>and</a:t>
            </a:r>
            <a:r>
              <a:rPr lang="el" sz="2200" dirty="0"/>
              <a:t> transformed to system criticalities</a:t>
            </a:r>
            <a:endParaRPr sz="2200" dirty="0"/>
          </a:p>
        </p:txBody>
      </p:sp>
      <p:pic>
        <p:nvPicPr>
          <p:cNvPr id="117" name="Google Shape;117;p22"/>
          <p:cNvPicPr preferRelativeResize="0"/>
          <p:nvPr/>
        </p:nvPicPr>
        <p:blipFill>
          <a:blip r:embed="rId3">
            <a:alphaModFix/>
          </a:blip>
          <a:stretch>
            <a:fillRect/>
          </a:stretch>
        </p:blipFill>
        <p:spPr>
          <a:xfrm>
            <a:off x="5095357" y="2078596"/>
            <a:ext cx="4048643" cy="370110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5" name="Picture 4">
            <a:extLst>
              <a:ext uri="{FF2B5EF4-FFF2-40B4-BE49-F238E27FC236}">
                <a16:creationId xmlns:a16="http://schemas.microsoft.com/office/drawing/2014/main" id="{687D7B7D-BCC0-574A-8774-1A98BF092448}"/>
              </a:ext>
            </a:extLst>
          </p:cNvPr>
          <p:cNvPicPr>
            <a:picLocks noChangeAspect="1"/>
          </p:cNvPicPr>
          <p:nvPr/>
        </p:nvPicPr>
        <p:blipFill>
          <a:blip r:embed="rId3"/>
          <a:stretch>
            <a:fillRect/>
          </a:stretch>
        </p:blipFill>
        <p:spPr>
          <a:xfrm>
            <a:off x="194552" y="3144367"/>
            <a:ext cx="8970121" cy="3261862"/>
          </a:xfrm>
          <a:prstGeom prst="rect">
            <a:avLst/>
          </a:prstGeom>
        </p:spPr>
      </p:pic>
      <p:sp>
        <p:nvSpPr>
          <p:cNvPr id="101" name="Google Shape;101;p20"/>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a:t>The Concept of </a:t>
            </a:r>
            <a:r>
              <a:rPr lang="el" i="1"/>
              <a:t>Criticality</a:t>
            </a:r>
            <a:endParaRPr i="1"/>
          </a:p>
        </p:txBody>
      </p:sp>
      <p:sp>
        <p:nvSpPr>
          <p:cNvPr id="102" name="Google Shape;102;p20"/>
          <p:cNvSpPr txBox="1">
            <a:spLocks noGrp="1"/>
          </p:cNvSpPr>
          <p:nvPr>
            <p:ph type="body" idx="1"/>
          </p:nvPr>
        </p:nvSpPr>
        <p:spPr>
          <a:xfrm>
            <a:off x="0" y="699484"/>
            <a:ext cx="8696528" cy="2890702"/>
          </a:xfrm>
          <a:prstGeom prst="rect">
            <a:avLst/>
          </a:prstGeom>
        </p:spPr>
        <p:txBody>
          <a:bodyPr spcFirstLastPara="1" wrap="square" lIns="91425" tIns="91425" rIns="91425" bIns="91425" anchor="t" anchorCtr="0">
            <a:noAutofit/>
          </a:bodyPr>
          <a:lstStyle/>
          <a:p>
            <a:pPr marL="101600" lvl="0" indent="0" algn="l" rtl="0">
              <a:spcBef>
                <a:spcPts val="0"/>
              </a:spcBef>
              <a:spcAft>
                <a:spcPts val="0"/>
              </a:spcAft>
              <a:buSzPts val="2000"/>
              <a:buNone/>
            </a:pPr>
            <a:r>
              <a:rPr lang="el" sz="2400" dirty="0"/>
              <a:t>Aim</a:t>
            </a:r>
            <a:endParaRPr sz="2400" dirty="0"/>
          </a:p>
          <a:p>
            <a:pPr>
              <a:buChar char="○"/>
            </a:pPr>
            <a:r>
              <a:rPr lang="en-US" dirty="0"/>
              <a:t>transform</a:t>
            </a:r>
            <a:r>
              <a:rPr lang="el" dirty="0"/>
              <a:t> human concerns into CPHS design</a:t>
            </a:r>
            <a:r>
              <a:rPr lang="en-US" dirty="0"/>
              <a:t> requirements </a:t>
            </a:r>
          </a:p>
          <a:p>
            <a:pPr>
              <a:buChar char="○"/>
            </a:pPr>
            <a:r>
              <a:rPr lang="en-US" dirty="0"/>
              <a:t>provide quantitative indications in both abstract and detail level</a:t>
            </a:r>
          </a:p>
          <a:p>
            <a:pPr>
              <a:buChar char="○"/>
            </a:pPr>
            <a:r>
              <a:rPr lang="en-US" dirty="0"/>
              <a:t>enable the verification of these quantitative requirements</a:t>
            </a:r>
            <a:endParaRPr dirty="0"/>
          </a:p>
          <a:p>
            <a:pPr marL="457200" lvl="0" indent="0" algn="l" rtl="0">
              <a:spcBef>
                <a:spcPts val="0"/>
              </a:spcBef>
              <a:spcAft>
                <a:spcPts val="0"/>
              </a:spcAft>
              <a:buNone/>
            </a:pPr>
            <a:endParaRPr dirty="0">
              <a:solidFill>
                <a:schemeClr val="dk1"/>
              </a:solidFill>
            </a:endParaRPr>
          </a:p>
          <a:p>
            <a:pPr marL="101600" lvl="0" indent="0" algn="l" rtl="0">
              <a:spcBef>
                <a:spcPts val="0"/>
              </a:spcBef>
              <a:spcAft>
                <a:spcPts val="0"/>
              </a:spcAft>
              <a:buSzPts val="2000"/>
              <a:buNone/>
            </a:pPr>
            <a:r>
              <a:rPr lang="el" sz="2400" dirty="0">
                <a:solidFill>
                  <a:schemeClr val="dk1"/>
                </a:solidFill>
              </a:rPr>
              <a:t>Definition: </a:t>
            </a:r>
            <a:r>
              <a:rPr lang="en-US" dirty="0">
                <a:solidFill>
                  <a:schemeClr val="dk1"/>
                </a:solidFill>
              </a:rPr>
              <a:t>Extend </a:t>
            </a:r>
            <a:r>
              <a:rPr lang="en-US" dirty="0" err="1">
                <a:solidFill>
                  <a:schemeClr val="dk1"/>
                </a:solidFill>
              </a:rPr>
              <a:t>SysML</a:t>
            </a:r>
            <a:r>
              <a:rPr lang="en-US" dirty="0">
                <a:solidFill>
                  <a:schemeClr val="dk1"/>
                </a:solidFill>
              </a:rPr>
              <a:t> profile functionality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a:t>System View</a:t>
            </a:r>
            <a:endParaRPr/>
          </a:p>
        </p:txBody>
      </p:sp>
      <p:pic>
        <p:nvPicPr>
          <p:cNvPr id="209" name="Google Shape;209;p36"/>
          <p:cNvPicPr preferRelativeResize="0"/>
          <p:nvPr/>
        </p:nvPicPr>
        <p:blipFill>
          <a:blip r:embed="rId3">
            <a:alphaModFix/>
          </a:blip>
          <a:stretch>
            <a:fillRect/>
          </a:stretch>
        </p:blipFill>
        <p:spPr>
          <a:xfrm>
            <a:off x="119235" y="1203800"/>
            <a:ext cx="7705500" cy="516780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4" name="Google Shape;209;p36">
            <a:extLst>
              <a:ext uri="{FF2B5EF4-FFF2-40B4-BE49-F238E27FC236}">
                <a16:creationId xmlns:a16="http://schemas.microsoft.com/office/drawing/2014/main" id="{0E29827A-B4E7-FB41-A03B-A16C1471AD15}"/>
              </a:ext>
            </a:extLst>
          </p:cNvPr>
          <p:cNvPicPr preferRelativeResize="0"/>
          <p:nvPr/>
        </p:nvPicPr>
        <p:blipFill>
          <a:blip r:embed="rId3">
            <a:alphaModFix/>
          </a:blip>
          <a:stretch>
            <a:fillRect/>
          </a:stretch>
        </p:blipFill>
        <p:spPr>
          <a:xfrm>
            <a:off x="0" y="1288954"/>
            <a:ext cx="7705500" cy="5167803"/>
          </a:xfrm>
          <a:prstGeom prst="rect">
            <a:avLst/>
          </a:prstGeom>
          <a:noFill/>
          <a:ln>
            <a:noFill/>
          </a:ln>
        </p:spPr>
      </p:pic>
      <p:sp>
        <p:nvSpPr>
          <p:cNvPr id="250" name="Google Shape;250;p43"/>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a:t>Human View</a:t>
            </a:r>
            <a:endParaRPr/>
          </a:p>
        </p:txBody>
      </p:sp>
      <p:pic>
        <p:nvPicPr>
          <p:cNvPr id="6" name="Google Shape;263;p45">
            <a:extLst>
              <a:ext uri="{FF2B5EF4-FFF2-40B4-BE49-F238E27FC236}">
                <a16:creationId xmlns:a16="http://schemas.microsoft.com/office/drawing/2014/main" id="{81F83C1F-7C9C-0946-93F6-9B3E9A12C88A}"/>
              </a:ext>
            </a:extLst>
          </p:cNvPr>
          <p:cNvPicPr preferRelativeResize="0"/>
          <p:nvPr/>
        </p:nvPicPr>
        <p:blipFill>
          <a:blip r:embed="rId4">
            <a:alphaModFix/>
          </a:blip>
          <a:stretch>
            <a:fillRect/>
          </a:stretch>
        </p:blipFill>
        <p:spPr>
          <a:xfrm>
            <a:off x="1208348" y="0"/>
            <a:ext cx="7705500" cy="51678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3999" cy="838415"/>
          </a:xfrm>
        </p:spPr>
        <p:txBody>
          <a:bodyPr>
            <a:normAutofit/>
          </a:bodyPr>
          <a:lstStyle/>
          <a:p>
            <a:pPr algn="ctr"/>
            <a:r>
              <a:rPr lang="en-US" sz="3200" b="1" dirty="0">
                <a:ln w="0"/>
                <a:effectLst>
                  <a:outerShdw blurRad="38100" dist="19050" dir="2700000" algn="tl" rotWithShape="0">
                    <a:schemeClr val="dk1">
                      <a:alpha val="40000"/>
                    </a:schemeClr>
                  </a:outerShdw>
                </a:effectLst>
              </a:rPr>
              <a:t>Disclaimer</a:t>
            </a:r>
          </a:p>
        </p:txBody>
      </p:sp>
      <p:sp>
        <p:nvSpPr>
          <p:cNvPr id="7" name="Content Placeholder 6"/>
          <p:cNvSpPr>
            <a:spLocks noGrp="1"/>
          </p:cNvSpPr>
          <p:nvPr>
            <p:ph idx="1"/>
          </p:nvPr>
        </p:nvSpPr>
        <p:spPr>
          <a:xfrm>
            <a:off x="628649" y="1497914"/>
            <a:ext cx="7886700" cy="4351338"/>
          </a:xfrm>
        </p:spPr>
        <p:txBody>
          <a:bodyPr>
            <a:normAutofit fontScale="70000" lnSpcReduction="20000"/>
          </a:bodyPr>
          <a:lstStyle/>
          <a:p>
            <a:pPr>
              <a:lnSpc>
                <a:spcPct val="120000"/>
              </a:lnSpc>
            </a:pPr>
            <a:r>
              <a:rPr lang="en-US" sz="2600" b="1" dirty="0"/>
              <a:t>MITRE and the NDIA makes no claims, promises or guarantees about the accuracy, completeness or adequacy of the contents of this presentation and expressly disclaims liability for errors and omissions in its contents.</a:t>
            </a:r>
          </a:p>
          <a:p>
            <a:pPr>
              <a:lnSpc>
                <a:spcPct val="120000"/>
              </a:lnSpc>
            </a:pPr>
            <a:r>
              <a:rPr lang="en-US" sz="2600" b="1" dirty="0"/>
              <a:t>No warranty of any kind, implied, expressed or statutory, including but not limited to the warranties of non-infringement of third-party rights, title, merchantability, fitness for a particular purpose and freedom from computer virus, is given with respect to the contents of this presentation or its hyperlinks to other Internet resources.</a:t>
            </a:r>
          </a:p>
          <a:p>
            <a:pPr>
              <a:lnSpc>
                <a:spcPct val="120000"/>
              </a:lnSpc>
            </a:pPr>
            <a:r>
              <a:rPr lang="en-US" sz="2600" b="1" dirty="0"/>
              <a:t>Reference in any presentation to any specific commercial products, processes, or services, or the use of any trade, firm or corporation name is for the information and convenience of the participants and subscribers, and does not constitute endorsement, recommendation, or favoring of any individual company, agency, or organizational entity.</a:t>
            </a:r>
          </a:p>
          <a:p>
            <a:endParaRPr lang="en-US" dirty="0">
              <a:solidFill>
                <a:srgbClr val="333399"/>
              </a:solidFill>
            </a:endParaRPr>
          </a:p>
        </p:txBody>
      </p:sp>
      <p:sp>
        <p:nvSpPr>
          <p:cNvPr id="12" name="Footer Placeholder 1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
        <p:nvSpPr>
          <p:cNvPr id="13" name="Slide Number Placeholder 1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86644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1438500" y="0"/>
            <a:ext cx="7705500" cy="9661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sz="2800" dirty="0"/>
              <a:t>REMS: Identifying </a:t>
            </a:r>
            <a:r>
              <a:rPr lang="en-US" sz="2800" dirty="0"/>
              <a:t>Tasks and </a:t>
            </a:r>
            <a:r>
              <a:rPr lang="el" sz="2800" dirty="0"/>
              <a:t>Patient Concerns</a:t>
            </a:r>
            <a:endParaRPr sz="2800" dirty="0"/>
          </a:p>
        </p:txBody>
      </p:sp>
      <p:sp>
        <p:nvSpPr>
          <p:cNvPr id="149" name="Google Shape;149;p27"/>
          <p:cNvSpPr txBox="1">
            <a:spLocks noGrp="1"/>
          </p:cNvSpPr>
          <p:nvPr>
            <p:ph type="body" idx="1"/>
          </p:nvPr>
        </p:nvSpPr>
        <p:spPr>
          <a:xfrm>
            <a:off x="311700" y="1162450"/>
            <a:ext cx="8520600" cy="4929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l" dirty="0"/>
              <a:t>Use of BPMN</a:t>
            </a:r>
            <a:endParaRPr dirty="0"/>
          </a:p>
          <a:p>
            <a:pPr marL="457200" lvl="0" indent="-355600" algn="l" rtl="0">
              <a:spcBef>
                <a:spcPts val="0"/>
              </a:spcBef>
              <a:spcAft>
                <a:spcPts val="0"/>
              </a:spcAft>
              <a:buSzPts val="2000"/>
              <a:buChar char="●"/>
            </a:pPr>
            <a:r>
              <a:rPr lang="el" dirty="0"/>
              <a:t>Human tasks </a:t>
            </a:r>
            <a:endParaRPr dirty="0"/>
          </a:p>
          <a:p>
            <a:pPr marL="914400" lvl="1" indent="-355600" algn="l" rtl="0">
              <a:spcBef>
                <a:spcPts val="0"/>
              </a:spcBef>
              <a:spcAft>
                <a:spcPts val="0"/>
              </a:spcAft>
              <a:buSzPts val="2000"/>
              <a:buChar char="○"/>
            </a:pPr>
            <a:r>
              <a:rPr lang="en-US" dirty="0"/>
              <a:t>relate to different concerns</a:t>
            </a:r>
          </a:p>
          <a:p>
            <a:pPr marL="914400" lvl="1" indent="-355600" algn="l" rtl="0">
              <a:spcBef>
                <a:spcPts val="0"/>
              </a:spcBef>
              <a:spcAft>
                <a:spcPts val="0"/>
              </a:spcAft>
              <a:buSzPts val="2000"/>
              <a:buChar char="○"/>
            </a:pPr>
            <a:r>
              <a:rPr lang="el" dirty="0"/>
              <a:t>satisfy specific criticalities</a:t>
            </a:r>
            <a:endParaRPr dirty="0"/>
          </a:p>
        </p:txBody>
      </p:sp>
      <p:pic>
        <p:nvPicPr>
          <p:cNvPr id="150" name="Google Shape;150;p27"/>
          <p:cNvPicPr preferRelativeResize="0"/>
          <p:nvPr/>
        </p:nvPicPr>
        <p:blipFill>
          <a:blip r:embed="rId3">
            <a:alphaModFix/>
          </a:blip>
          <a:stretch>
            <a:fillRect/>
          </a:stretch>
        </p:blipFill>
        <p:spPr>
          <a:xfrm>
            <a:off x="67403" y="3220330"/>
            <a:ext cx="9009194" cy="306771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1438500" y="0"/>
            <a:ext cx="7705500" cy="9661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sz="2800" dirty="0"/>
              <a:t>REMS: Identifying </a:t>
            </a:r>
            <a:r>
              <a:rPr lang="en-US" sz="2800" dirty="0"/>
              <a:t>Tasks and </a:t>
            </a:r>
            <a:r>
              <a:rPr lang="el" sz="2800" dirty="0"/>
              <a:t>Patient Concerns</a:t>
            </a:r>
            <a:endParaRPr sz="2800" dirty="0"/>
          </a:p>
        </p:txBody>
      </p:sp>
      <p:sp>
        <p:nvSpPr>
          <p:cNvPr id="149" name="Google Shape;149;p27"/>
          <p:cNvSpPr txBox="1">
            <a:spLocks noGrp="1"/>
          </p:cNvSpPr>
          <p:nvPr>
            <p:ph type="body" idx="1"/>
          </p:nvPr>
        </p:nvSpPr>
        <p:spPr>
          <a:xfrm>
            <a:off x="311700" y="1162450"/>
            <a:ext cx="8520600" cy="4929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l" dirty="0"/>
              <a:t>Use of BPMN</a:t>
            </a:r>
            <a:endParaRPr dirty="0"/>
          </a:p>
          <a:p>
            <a:pPr marL="457200" lvl="0" indent="-355600" algn="l" rtl="0">
              <a:spcBef>
                <a:spcPts val="0"/>
              </a:spcBef>
              <a:spcAft>
                <a:spcPts val="0"/>
              </a:spcAft>
              <a:buSzPts val="2000"/>
              <a:buChar char="●"/>
            </a:pPr>
            <a:r>
              <a:rPr lang="el" dirty="0"/>
              <a:t>Human tasks </a:t>
            </a:r>
            <a:endParaRPr dirty="0"/>
          </a:p>
          <a:p>
            <a:pPr marL="914400" lvl="1" indent="-355600" algn="l" rtl="0">
              <a:spcBef>
                <a:spcPts val="0"/>
              </a:spcBef>
              <a:spcAft>
                <a:spcPts val="0"/>
              </a:spcAft>
              <a:buSzPts val="2000"/>
              <a:buChar char="○"/>
            </a:pPr>
            <a:r>
              <a:rPr lang="en-US" dirty="0"/>
              <a:t>relate to different concerns</a:t>
            </a:r>
          </a:p>
          <a:p>
            <a:pPr marL="914400" lvl="1" indent="-355600" algn="l" rtl="0">
              <a:spcBef>
                <a:spcPts val="0"/>
              </a:spcBef>
              <a:spcAft>
                <a:spcPts val="0"/>
              </a:spcAft>
              <a:buSzPts val="2000"/>
              <a:buChar char="○"/>
            </a:pPr>
            <a:r>
              <a:rPr lang="el" dirty="0"/>
              <a:t>satisfy specific criticalities</a:t>
            </a:r>
            <a:endParaRPr dirty="0"/>
          </a:p>
        </p:txBody>
      </p:sp>
      <p:pic>
        <p:nvPicPr>
          <p:cNvPr id="150" name="Google Shape;150;p27"/>
          <p:cNvPicPr preferRelativeResize="0"/>
          <p:nvPr/>
        </p:nvPicPr>
        <p:blipFill rotWithShape="1">
          <a:blip r:embed="rId3">
            <a:alphaModFix/>
          </a:blip>
          <a:srcRect l="2711" t="39774" r="63214"/>
          <a:stretch/>
        </p:blipFill>
        <p:spPr>
          <a:xfrm>
            <a:off x="2674189" y="2854729"/>
            <a:ext cx="5848710" cy="3433313"/>
          </a:xfrm>
          <a:prstGeom prst="rect">
            <a:avLst/>
          </a:prstGeom>
          <a:noFill/>
          <a:ln>
            <a:noFill/>
          </a:ln>
        </p:spPr>
      </p:pic>
    </p:spTree>
    <p:extLst>
      <p:ext uri="{BB962C8B-B14F-4D97-AF65-F5344CB8AC3E}">
        <p14:creationId xmlns:p14="http://schemas.microsoft.com/office/powerpoint/2010/main" val="1770849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dirty="0"/>
              <a:t>REMS: </a:t>
            </a:r>
            <a:r>
              <a:rPr lang="en-US" dirty="0"/>
              <a:t>Define</a:t>
            </a:r>
            <a:r>
              <a:rPr lang="el" dirty="0"/>
              <a:t> </a:t>
            </a:r>
            <a:r>
              <a:rPr lang="en-US" dirty="0"/>
              <a:t>Human</a:t>
            </a:r>
            <a:r>
              <a:rPr lang="el" dirty="0"/>
              <a:t> Criticalities</a:t>
            </a:r>
            <a:endParaRPr dirty="0"/>
          </a:p>
        </p:txBody>
      </p:sp>
      <p:pic>
        <p:nvPicPr>
          <p:cNvPr id="163" name="Google Shape;163;p29"/>
          <p:cNvPicPr preferRelativeResize="0"/>
          <p:nvPr/>
        </p:nvPicPr>
        <p:blipFill rotWithShape="1">
          <a:blip r:embed="rId3">
            <a:alphaModFix/>
          </a:blip>
          <a:srcRect b="50062"/>
          <a:stretch/>
        </p:blipFill>
        <p:spPr>
          <a:xfrm>
            <a:off x="345057" y="1314985"/>
            <a:ext cx="8798943" cy="436119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4247-27D9-BA49-8291-F9D7124CF879}"/>
              </a:ext>
            </a:extLst>
          </p:cNvPr>
          <p:cNvSpPr>
            <a:spLocks noGrp="1"/>
          </p:cNvSpPr>
          <p:nvPr>
            <p:ph type="title"/>
          </p:nvPr>
        </p:nvSpPr>
        <p:spPr>
          <a:xfrm>
            <a:off x="1438500" y="6753"/>
            <a:ext cx="7705500" cy="797400"/>
          </a:xfrm>
        </p:spPr>
        <p:txBody>
          <a:bodyPr/>
          <a:lstStyle/>
          <a:p>
            <a:r>
              <a:rPr lang="en-US" dirty="0"/>
              <a:t>REMS: Abstract View of the System</a:t>
            </a:r>
          </a:p>
        </p:txBody>
      </p:sp>
      <p:pic>
        <p:nvPicPr>
          <p:cNvPr id="4" name="Google Shape;136;p25">
            <a:extLst>
              <a:ext uri="{FF2B5EF4-FFF2-40B4-BE49-F238E27FC236}">
                <a16:creationId xmlns:a16="http://schemas.microsoft.com/office/drawing/2014/main" id="{C3583802-BF1B-0543-81BE-26F4D9DB6E00}"/>
              </a:ext>
            </a:extLst>
          </p:cNvPr>
          <p:cNvPicPr preferRelativeResize="0"/>
          <p:nvPr/>
        </p:nvPicPr>
        <p:blipFill>
          <a:blip r:embed="rId2">
            <a:alphaModFix/>
          </a:blip>
          <a:stretch>
            <a:fillRect/>
          </a:stretch>
        </p:blipFill>
        <p:spPr>
          <a:xfrm>
            <a:off x="707366" y="1656272"/>
            <a:ext cx="7539487" cy="3140015"/>
          </a:xfrm>
          <a:prstGeom prst="rect">
            <a:avLst/>
          </a:prstGeom>
          <a:noFill/>
          <a:ln>
            <a:noFill/>
          </a:ln>
        </p:spPr>
      </p:pic>
    </p:spTree>
    <p:extLst>
      <p:ext uri="{BB962C8B-B14F-4D97-AF65-F5344CB8AC3E}">
        <p14:creationId xmlns:p14="http://schemas.microsoft.com/office/powerpoint/2010/main" val="258750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dirty="0"/>
              <a:t>REMS: </a:t>
            </a:r>
            <a:r>
              <a:rPr lang="en-US" dirty="0"/>
              <a:t>Allocate Tasks</a:t>
            </a:r>
            <a:endParaRPr dirty="0"/>
          </a:p>
        </p:txBody>
      </p:sp>
      <p:sp>
        <p:nvSpPr>
          <p:cNvPr id="149" name="Google Shape;149;p27"/>
          <p:cNvSpPr txBox="1">
            <a:spLocks noGrp="1"/>
          </p:cNvSpPr>
          <p:nvPr>
            <p:ph type="body" idx="1"/>
          </p:nvPr>
        </p:nvSpPr>
        <p:spPr>
          <a:xfrm>
            <a:off x="311700" y="1162450"/>
            <a:ext cx="4277553" cy="4929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l" dirty="0"/>
              <a:t>Human tasks </a:t>
            </a:r>
            <a:endParaRPr dirty="0"/>
          </a:p>
          <a:p>
            <a:pPr marL="914400" lvl="1" indent="-355600" algn="l" rtl="0">
              <a:spcBef>
                <a:spcPts val="0"/>
              </a:spcBef>
              <a:spcAft>
                <a:spcPts val="0"/>
              </a:spcAft>
              <a:buSzPts val="2000"/>
              <a:buChar char="○"/>
            </a:pPr>
            <a:r>
              <a:rPr lang="el" dirty="0"/>
              <a:t>are allocated to specific system components</a:t>
            </a:r>
            <a:r>
              <a:rPr lang="en-US" dirty="0"/>
              <a:t> or functions</a:t>
            </a:r>
            <a:endParaRPr dirty="0"/>
          </a:p>
        </p:txBody>
      </p:sp>
      <p:pic>
        <p:nvPicPr>
          <p:cNvPr id="150" name="Google Shape;150;p27"/>
          <p:cNvPicPr preferRelativeResize="0"/>
          <p:nvPr/>
        </p:nvPicPr>
        <p:blipFill rotWithShape="1">
          <a:blip r:embed="rId3">
            <a:alphaModFix/>
          </a:blip>
          <a:srcRect l="14036" t="12740" r="71927" b="40185"/>
          <a:stretch/>
        </p:blipFill>
        <p:spPr>
          <a:xfrm>
            <a:off x="4792453" y="1041399"/>
            <a:ext cx="4099798" cy="4165601"/>
          </a:xfrm>
          <a:prstGeom prst="rect">
            <a:avLst/>
          </a:prstGeom>
          <a:noFill/>
          <a:ln>
            <a:noFill/>
          </a:ln>
        </p:spPr>
      </p:pic>
      <p:pic>
        <p:nvPicPr>
          <p:cNvPr id="5" name="Google Shape;150;p27">
            <a:extLst>
              <a:ext uri="{FF2B5EF4-FFF2-40B4-BE49-F238E27FC236}">
                <a16:creationId xmlns:a16="http://schemas.microsoft.com/office/drawing/2014/main" id="{D9CA32B8-4C68-D64F-8A1A-196FC4FB6310}"/>
              </a:ext>
            </a:extLst>
          </p:cNvPr>
          <p:cNvPicPr preferRelativeResize="0"/>
          <p:nvPr/>
        </p:nvPicPr>
        <p:blipFill rotWithShape="1">
          <a:blip r:embed="rId3">
            <a:alphaModFix/>
          </a:blip>
          <a:srcRect l="51824" t="37425" r="33925" b="41048"/>
          <a:stretch/>
        </p:blipFill>
        <p:spPr>
          <a:xfrm>
            <a:off x="796549" y="3219026"/>
            <a:ext cx="3792703" cy="2394374"/>
          </a:xfrm>
          <a:prstGeom prst="rect">
            <a:avLst/>
          </a:prstGeom>
          <a:noFill/>
          <a:ln>
            <a:noFill/>
          </a:ln>
        </p:spPr>
      </p:pic>
    </p:spTree>
    <p:extLst>
      <p:ext uri="{BB962C8B-B14F-4D97-AF65-F5344CB8AC3E}">
        <p14:creationId xmlns:p14="http://schemas.microsoft.com/office/powerpoint/2010/main" val="1567057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1438500" y="0"/>
            <a:ext cx="7705500" cy="7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a:t>REMS: Deriving System Criticalities</a:t>
            </a:r>
            <a:endParaRPr/>
          </a:p>
        </p:txBody>
      </p:sp>
      <p:pic>
        <p:nvPicPr>
          <p:cNvPr id="163" name="Google Shape;163;p29"/>
          <p:cNvPicPr preferRelativeResize="0"/>
          <p:nvPr/>
        </p:nvPicPr>
        <p:blipFill rotWithShape="1">
          <a:blip r:embed="rId3">
            <a:alphaModFix/>
          </a:blip>
          <a:srcRect t="22405" r="46264" b="27969"/>
          <a:stretch/>
        </p:blipFill>
        <p:spPr>
          <a:xfrm>
            <a:off x="3708400" y="1102200"/>
            <a:ext cx="5105400" cy="4562000"/>
          </a:xfrm>
          <a:prstGeom prst="rect">
            <a:avLst/>
          </a:prstGeom>
          <a:noFill/>
          <a:ln>
            <a:noFill/>
          </a:ln>
        </p:spPr>
      </p:pic>
      <p:sp>
        <p:nvSpPr>
          <p:cNvPr id="2" name="TextBox 1">
            <a:extLst>
              <a:ext uri="{FF2B5EF4-FFF2-40B4-BE49-F238E27FC236}">
                <a16:creationId xmlns:a16="http://schemas.microsoft.com/office/drawing/2014/main" id="{611B7642-8532-7C46-998D-743F7BC3292D}"/>
              </a:ext>
            </a:extLst>
          </p:cNvPr>
          <p:cNvSpPr txBox="1"/>
          <p:nvPr/>
        </p:nvSpPr>
        <p:spPr>
          <a:xfrm>
            <a:off x="482600" y="1644262"/>
            <a:ext cx="3225800" cy="3477875"/>
          </a:xfrm>
          <a:prstGeom prst="rect">
            <a:avLst/>
          </a:prstGeom>
          <a:noFill/>
        </p:spPr>
        <p:txBody>
          <a:bodyPr wrap="square" rtlCol="0">
            <a:spAutoFit/>
          </a:bodyPr>
          <a:lstStyle/>
          <a:p>
            <a:r>
              <a:rPr lang="en-US" sz="2200" dirty="0"/>
              <a:t>1. Create system criticality</a:t>
            </a:r>
          </a:p>
          <a:p>
            <a:r>
              <a:rPr lang="en-US" sz="2200" dirty="0"/>
              <a:t>(Criticality View)</a:t>
            </a:r>
          </a:p>
          <a:p>
            <a:endParaRPr lang="en-US" sz="2200" dirty="0"/>
          </a:p>
          <a:p>
            <a:pPr marL="342900" indent="-342900">
              <a:buFont typeface="Courier New" panose="02070309020205020404" pitchFamily="49" charset="0"/>
              <a:buChar char="o"/>
            </a:pPr>
            <a:r>
              <a:rPr lang="en-US" sz="2200" dirty="0"/>
              <a:t>Performed by the system designer</a:t>
            </a:r>
          </a:p>
          <a:p>
            <a:pPr marL="342900" indent="-342900">
              <a:buFont typeface="Courier New" panose="02070309020205020404" pitchFamily="49" charset="0"/>
              <a:buChar char="o"/>
            </a:pPr>
            <a:endParaRPr lang="en-US" sz="2200" dirty="0"/>
          </a:p>
          <a:p>
            <a:pPr marL="342900" indent="-342900">
              <a:buFont typeface="Courier New" panose="02070309020205020404" pitchFamily="49" charset="0"/>
              <a:buChar char="o"/>
            </a:pPr>
            <a:r>
              <a:rPr lang="en-US" sz="2200" dirty="0"/>
              <a:t>System criticalities are graded requirements</a:t>
            </a:r>
          </a:p>
        </p:txBody>
      </p:sp>
    </p:spTree>
    <p:extLst>
      <p:ext uri="{BB962C8B-B14F-4D97-AF65-F5344CB8AC3E}">
        <p14:creationId xmlns:p14="http://schemas.microsoft.com/office/powerpoint/2010/main" val="236433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9569"/>
            <a:ext cx="9143999" cy="1269206"/>
          </a:xfrm>
        </p:spPr>
        <p:txBody>
          <a:bodyPr>
            <a:normAutofit fontScale="90000"/>
          </a:bodyPr>
          <a:lstStyle/>
          <a:p>
            <a:pPr algn="ctr"/>
            <a:r>
              <a:rPr lang="en-US" sz="3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2022 System of Systems Engineering Collaborators Information Exchange Webinars</a:t>
            </a:r>
            <a:br>
              <a:rPr lang="en-US"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en-US" sz="27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Sponsored by MITRE and NDIA SE Division</a:t>
            </a:r>
            <a:endParaRPr lang="en-US" sz="3200" b="1" dirty="0">
              <a:ln w="0"/>
              <a:effectLst>
                <a:outerShdw blurRad="38100" dist="19050" dir="2700000" algn="tl" rotWithShape="0">
                  <a:schemeClr val="dk1">
                    <a:alpha val="40000"/>
                  </a:schemeClr>
                </a:outerShdw>
              </a:effectLst>
            </a:endParaRPr>
          </a:p>
        </p:txBody>
      </p:sp>
      <p:sp>
        <p:nvSpPr>
          <p:cNvPr id="12" name="Footer Placeholder 1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
        <p:nvSpPr>
          <p:cNvPr id="13" name="Slide Number Placeholder 1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
        <p:nvSpPr>
          <p:cNvPr id="2" name="TextBox 1">
            <a:extLst>
              <a:ext uri="{FF2B5EF4-FFF2-40B4-BE49-F238E27FC236}">
                <a16:creationId xmlns:a16="http://schemas.microsoft.com/office/drawing/2014/main" id="{EDCBF8D4-E31E-4E25-AE9D-09A9B88BBE79}"/>
              </a:ext>
            </a:extLst>
          </p:cNvPr>
          <p:cNvSpPr txBox="1"/>
          <p:nvPr/>
        </p:nvSpPr>
        <p:spPr>
          <a:xfrm>
            <a:off x="1003037" y="6359931"/>
            <a:ext cx="751231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https://www.mitre.org/capabilities/systems-engineering/collaborations/system-of-systems-engineering-collaborators</a:t>
            </a:r>
          </a:p>
        </p:txBody>
      </p:sp>
      <p:sp>
        <p:nvSpPr>
          <p:cNvPr id="7" name="Rectangle 6">
            <a:extLst>
              <a:ext uri="{FF2B5EF4-FFF2-40B4-BE49-F238E27FC236}">
                <a16:creationId xmlns:a16="http://schemas.microsoft.com/office/drawing/2014/main" id="{C1C3DEF4-1D0C-466E-9C93-8CB9EDF6F122}"/>
              </a:ext>
            </a:extLst>
          </p:cNvPr>
          <p:cNvSpPr/>
          <p:nvPr/>
        </p:nvSpPr>
        <p:spPr>
          <a:xfrm>
            <a:off x="1221489" y="1928670"/>
            <a:ext cx="6701019" cy="3046988"/>
          </a:xfrm>
          <a:prstGeom prst="rect">
            <a:avLst/>
          </a:prstGeom>
        </p:spPr>
        <p:txBody>
          <a:bodyPr wrap="square"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March 22, 2022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Mission Engineering Digital Ecosystem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rPr>
              <a:t>Owen Eslinger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April 5, 2022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Tilting at Windmills: Value Chains, Risk, Opportunity, and the 2021 Texas Electricity Grid Failure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rPr>
              <a:t>Matthew Hause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April 19, 2022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Feature-based Product Line Engineering in Aerospace and Defense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rPr>
              <a:t>Charles Krueger </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33399"/>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3333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00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9569"/>
            <a:ext cx="9143999" cy="1269206"/>
          </a:xfrm>
        </p:spPr>
        <p:txBody>
          <a:bodyPr>
            <a:normAutofit fontScale="90000"/>
          </a:bodyPr>
          <a:lstStyle/>
          <a:p>
            <a:pPr algn="ctr"/>
            <a:r>
              <a:rPr lang="en-US" sz="3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2022 System of Systems Engineering Collaborators Information Exchange Webinars</a:t>
            </a:r>
            <a:br>
              <a:rPr lang="en-US"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en-US" sz="27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Sponsored by MITRE and NDIA SE Division</a:t>
            </a:r>
            <a:endParaRPr lang="en-US" sz="3200" b="1" dirty="0">
              <a:ln w="0"/>
              <a:effectLst>
                <a:outerShdw blurRad="38100" dist="19050" dir="2700000" algn="tl" rotWithShape="0">
                  <a:schemeClr val="dk1">
                    <a:alpha val="40000"/>
                  </a:schemeClr>
                </a:outerShdw>
              </a:effectLst>
            </a:endParaRPr>
          </a:p>
        </p:txBody>
      </p:sp>
      <p:sp>
        <p:nvSpPr>
          <p:cNvPr id="12" name="Footer Placeholder 1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
        <p:nvSpPr>
          <p:cNvPr id="13" name="Slide Number Placeholder 1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
        <p:nvSpPr>
          <p:cNvPr id="6" name="Rectangle 5">
            <a:extLst>
              <a:ext uri="{FF2B5EF4-FFF2-40B4-BE49-F238E27FC236}">
                <a16:creationId xmlns:a16="http://schemas.microsoft.com/office/drawing/2014/main" id="{A793F8BE-C695-4D4B-8EC9-087A381B8F35}"/>
              </a:ext>
            </a:extLst>
          </p:cNvPr>
          <p:cNvSpPr/>
          <p:nvPr/>
        </p:nvSpPr>
        <p:spPr>
          <a:xfrm>
            <a:off x="1293016" y="1928670"/>
            <a:ext cx="6557965" cy="4124206"/>
          </a:xfrm>
          <a:prstGeom prst="rect">
            <a:avLst/>
          </a:prstGeom>
        </p:spPr>
        <p:txBody>
          <a:bodyPr wrap="square"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May 3, 2022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Cross-Domain Stakeholder-Alignment in Collaborative </a:t>
            </a:r>
            <a:r>
              <a:rPr kumimoji="0" lang="en-US" sz="1400" b="1" i="1" u="none" strike="noStrike" kern="1200" cap="none" spc="0" normalizeH="0" baseline="0" noProof="0" dirty="0" err="1">
                <a:ln>
                  <a:noFill/>
                </a:ln>
                <a:solidFill>
                  <a:srgbClr val="333399"/>
                </a:solidFill>
                <a:effectLst/>
                <a:uLnTx/>
                <a:uFillTx/>
                <a:latin typeface="Calibri" panose="020F0502020204030204"/>
                <a:ea typeface="+mn-ea"/>
                <a:cs typeface="+mn-cs"/>
              </a:rPr>
              <a:t>SoS</a:t>
            </a: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 – Lego Serious Play as a Boundary Object</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rPr>
              <a:t>Johann </a:t>
            </a:r>
            <a:r>
              <a:rPr kumimoji="0" lang="en-US" sz="1400" b="0" i="1" u="none" strike="noStrike" kern="1200" cap="none" spc="0" normalizeH="0" baseline="0" noProof="0" dirty="0" err="1">
                <a:ln>
                  <a:noFill/>
                </a:ln>
                <a:solidFill>
                  <a:srgbClr val="333399"/>
                </a:solidFill>
                <a:effectLst/>
                <a:uLnTx/>
                <a:uFillTx/>
                <a:latin typeface="Calibri" panose="020F0502020204030204"/>
                <a:ea typeface="+mn-ea"/>
                <a:cs typeface="+mn-cs"/>
              </a:rPr>
              <a:t>Shuetz</a:t>
            </a:r>
            <a:r>
              <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rPr>
              <a:t>, Julia </a:t>
            </a:r>
            <a:r>
              <a:rPr kumimoji="0" lang="en-US" sz="1400" b="0" i="1" u="none" strike="noStrike" kern="1200" cap="none" spc="0" normalizeH="0" baseline="0" noProof="0" dirty="0" err="1">
                <a:ln>
                  <a:noFill/>
                </a:ln>
                <a:solidFill>
                  <a:srgbClr val="333399"/>
                </a:solidFill>
                <a:effectLst/>
                <a:uLnTx/>
                <a:uFillTx/>
                <a:latin typeface="Calibri" panose="020F0502020204030204"/>
                <a:ea typeface="+mn-ea"/>
                <a:cs typeface="+mn-cs"/>
              </a:rPr>
              <a:t>Koehlke</a:t>
            </a:r>
            <a:r>
              <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rPr>
              <a:t>, and Sebastian Hanna</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333399"/>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May 17, 2022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Mission-Level Optimization: A New Method for Designing Successful Systems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rPr>
              <a:t>Brian Chell </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333399"/>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June 14, 2022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Leverage Set-Based Practices to Make Agile Practices More Effective for System-of-Systems Engineering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rPr>
              <a:t>Brian Kennedy </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rPr>
              <a:t>June 28, 2022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99"/>
                </a:solidFill>
                <a:effectLst/>
                <a:uLnTx/>
                <a:uFillTx/>
                <a:latin typeface="Calibri" panose="020F0502020204030204"/>
                <a:ea typeface="+mn-ea"/>
                <a:cs typeface="+mn-cs"/>
              </a:rPr>
              <a:t>Model Based Systems Engineering in a Digital Environment: Creating a Virtual Testbed for Complex System Architectures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srgbClr val="333399"/>
                </a:solidFill>
                <a:effectLst/>
                <a:uLnTx/>
                <a:uFillTx/>
                <a:latin typeface="Calibri" panose="020F0502020204030204"/>
                <a:ea typeface="+mn-ea"/>
                <a:cs typeface="+mn-cs"/>
              </a:rPr>
              <a:t>Claudeliah</a:t>
            </a:r>
            <a:r>
              <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rPr>
              <a:t> </a:t>
            </a:r>
            <a:r>
              <a:rPr kumimoji="0" lang="en-US" sz="1400" b="0" i="1" u="none" strike="noStrike" kern="1200" cap="none" spc="0" normalizeH="0" baseline="0" noProof="0" dirty="0" err="1">
                <a:ln>
                  <a:noFill/>
                </a:ln>
                <a:solidFill>
                  <a:srgbClr val="333399"/>
                </a:solidFill>
                <a:effectLst/>
                <a:uLnTx/>
                <a:uFillTx/>
                <a:latin typeface="Calibri" panose="020F0502020204030204"/>
                <a:ea typeface="+mn-ea"/>
                <a:cs typeface="+mn-cs"/>
              </a:rPr>
              <a:t>Roze</a:t>
            </a:r>
            <a:r>
              <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rPr>
              <a:t> </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333399"/>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DCBF8D4-E31E-4E25-AE9D-09A9B88BBE79}"/>
              </a:ext>
            </a:extLst>
          </p:cNvPr>
          <p:cNvSpPr txBox="1"/>
          <p:nvPr/>
        </p:nvSpPr>
        <p:spPr>
          <a:xfrm>
            <a:off x="1003037" y="6359931"/>
            <a:ext cx="751231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https://www.mitre.org/capabilities/systems-engineering/collaborations/system-of-systems-engineering-collaborators</a:t>
            </a:r>
          </a:p>
        </p:txBody>
      </p:sp>
    </p:spTree>
    <p:extLst>
      <p:ext uri="{BB962C8B-B14F-4D97-AF65-F5344CB8AC3E}">
        <p14:creationId xmlns:p14="http://schemas.microsoft.com/office/powerpoint/2010/main" val="165696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982861" y="1281964"/>
            <a:ext cx="7178276" cy="4294075"/>
          </a:xfrm>
          <a:prstGeom prst="rect">
            <a:avLst/>
          </a:prstGeom>
          <a:noFill/>
          <a:ln>
            <a:noFill/>
          </a:ln>
        </p:spPr>
      </p:pic>
      <p:sp>
        <p:nvSpPr>
          <p:cNvPr id="60" name="Google Shape;60;p13"/>
          <p:cNvSpPr txBox="1"/>
          <p:nvPr/>
        </p:nvSpPr>
        <p:spPr>
          <a:xfrm>
            <a:off x="982850" y="3193366"/>
            <a:ext cx="7178400" cy="548640"/>
          </a:xfrm>
          <a:prstGeom prst="rect">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 sz="2000" b="1" dirty="0">
                <a:solidFill>
                  <a:srgbClr val="FFFFFF"/>
                </a:solidFill>
              </a:rPr>
              <a:t>Department of Informatics and Telematics</a:t>
            </a:r>
            <a:endParaRPr sz="2000" b="1"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0" y="805225"/>
            <a:ext cx="9144000" cy="3388500"/>
          </a:xfrm>
          <a:prstGeom prst="rect">
            <a:avLst/>
          </a:prstGeom>
        </p:spPr>
        <p:txBody>
          <a:bodyPr spcFirstLastPara="1" wrap="square" lIns="91425" tIns="91425" rIns="91425" bIns="91425" anchor="ctr" anchorCtr="0">
            <a:noAutofit/>
          </a:bodyPr>
          <a:lstStyle/>
          <a:p>
            <a:pPr lvl="0" algn="ctr"/>
            <a:r>
              <a:rPr lang="en-US" dirty="0"/>
              <a:t>Autonomous Cyber-Physical Systems: System engineering and development</a:t>
            </a:r>
            <a:endParaRPr sz="3400" dirty="0"/>
          </a:p>
        </p:txBody>
      </p:sp>
      <p:sp>
        <p:nvSpPr>
          <p:cNvPr id="66" name="Google Shape;66;p14"/>
          <p:cNvSpPr txBox="1">
            <a:spLocks noGrp="1"/>
          </p:cNvSpPr>
          <p:nvPr>
            <p:ph type="body" idx="1"/>
          </p:nvPr>
        </p:nvSpPr>
        <p:spPr>
          <a:xfrm>
            <a:off x="311700" y="3429000"/>
            <a:ext cx="8520600" cy="266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rgbClr val="000000"/>
              </a:solidFill>
            </a:endParaRPr>
          </a:p>
          <a:p>
            <a:pPr marL="0" lvl="0" indent="0" algn="ctr" rtl="0">
              <a:spcBef>
                <a:spcPts val="0"/>
              </a:spcBef>
              <a:spcAft>
                <a:spcPts val="0"/>
              </a:spcAft>
              <a:buNone/>
            </a:pPr>
            <a:r>
              <a:rPr lang="el" sz="2400" dirty="0">
                <a:solidFill>
                  <a:srgbClr val="000000"/>
                </a:solidFill>
              </a:rPr>
              <a:t>Mara Nikolaidou</a:t>
            </a:r>
            <a:endParaRPr sz="24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870A-CB97-FA43-9A41-1CFFAB23DA11}"/>
              </a:ext>
            </a:extLst>
          </p:cNvPr>
          <p:cNvSpPr>
            <a:spLocks noGrp="1"/>
          </p:cNvSpPr>
          <p:nvPr>
            <p:ph type="title"/>
          </p:nvPr>
        </p:nvSpPr>
        <p:spPr>
          <a:xfrm>
            <a:off x="1438500" y="-10500"/>
            <a:ext cx="7705500" cy="797400"/>
          </a:xfrm>
        </p:spPr>
        <p:txBody>
          <a:bodyPr/>
          <a:lstStyle/>
          <a:p>
            <a:r>
              <a:rPr lang="en-US" dirty="0"/>
              <a:t>Our CPS Engineering Team</a:t>
            </a:r>
          </a:p>
        </p:txBody>
      </p:sp>
      <p:sp>
        <p:nvSpPr>
          <p:cNvPr id="3" name="Text Placeholder 2">
            <a:extLst>
              <a:ext uri="{FF2B5EF4-FFF2-40B4-BE49-F238E27FC236}">
                <a16:creationId xmlns:a16="http://schemas.microsoft.com/office/drawing/2014/main" id="{A1E751C7-EEC9-F443-9F37-BF8E17B9FA35}"/>
              </a:ext>
            </a:extLst>
          </p:cNvPr>
          <p:cNvSpPr>
            <a:spLocks noGrp="1"/>
          </p:cNvSpPr>
          <p:nvPr>
            <p:ph type="body" idx="1"/>
          </p:nvPr>
        </p:nvSpPr>
        <p:spPr>
          <a:xfrm>
            <a:off x="269168" y="1141184"/>
            <a:ext cx="8640915" cy="4929300"/>
          </a:xfrm>
        </p:spPr>
        <p:txBody>
          <a:bodyPr/>
          <a:lstStyle/>
          <a:p>
            <a:pPr>
              <a:lnSpc>
                <a:spcPct val="100000"/>
              </a:lnSpc>
              <a:spcAft>
                <a:spcPts val="600"/>
              </a:spcAft>
            </a:pPr>
            <a:r>
              <a:rPr lang="en-US" dirty="0" err="1"/>
              <a:t>Dimosthenis</a:t>
            </a:r>
            <a:r>
              <a:rPr lang="en-US" dirty="0"/>
              <a:t> </a:t>
            </a:r>
            <a:r>
              <a:rPr lang="en-US" dirty="0" err="1"/>
              <a:t>Anagnostopoulos</a:t>
            </a:r>
            <a:r>
              <a:rPr lang="en-US" dirty="0"/>
              <a:t>, Professor</a:t>
            </a:r>
          </a:p>
          <a:p>
            <a:pPr>
              <a:lnSpc>
                <a:spcPct val="100000"/>
              </a:lnSpc>
              <a:spcAft>
                <a:spcPts val="600"/>
              </a:spcAft>
            </a:pPr>
            <a:r>
              <a:rPr lang="en-US" dirty="0"/>
              <a:t>Cleopatra </a:t>
            </a:r>
            <a:r>
              <a:rPr lang="en-US" dirty="0" err="1"/>
              <a:t>Bardaki</a:t>
            </a:r>
            <a:r>
              <a:rPr lang="en-US" dirty="0"/>
              <a:t>, Assistant Professor</a:t>
            </a:r>
            <a:endParaRPr lang="en-US" i="1" dirty="0"/>
          </a:p>
          <a:p>
            <a:pPr>
              <a:lnSpc>
                <a:spcPct val="100000"/>
              </a:lnSpc>
              <a:spcAft>
                <a:spcPts val="600"/>
              </a:spcAft>
            </a:pPr>
            <a:r>
              <a:rPr lang="en-US" dirty="0"/>
              <a:t>George </a:t>
            </a:r>
            <a:r>
              <a:rPr lang="en-US" dirty="0" err="1"/>
              <a:t>Dimitrakopoulos</a:t>
            </a:r>
            <a:r>
              <a:rPr lang="en-US" dirty="0"/>
              <a:t>, Associate Professor</a:t>
            </a:r>
          </a:p>
          <a:p>
            <a:pPr>
              <a:lnSpc>
                <a:spcPct val="100000"/>
              </a:lnSpc>
              <a:spcAft>
                <a:spcPts val="600"/>
              </a:spcAft>
            </a:pPr>
            <a:r>
              <a:rPr lang="en-US" sz="2400" i="1" dirty="0"/>
              <a:t>Mara </a:t>
            </a:r>
            <a:r>
              <a:rPr lang="en-US" sz="2400" i="1" dirty="0" err="1"/>
              <a:t>Nikolaidou</a:t>
            </a:r>
            <a:r>
              <a:rPr lang="en-US" sz="2400" dirty="0"/>
              <a:t>, Professor</a:t>
            </a:r>
          </a:p>
          <a:p>
            <a:pPr>
              <a:lnSpc>
                <a:spcPct val="100000"/>
              </a:lnSpc>
              <a:spcAft>
                <a:spcPts val="600"/>
              </a:spcAft>
            </a:pPr>
            <a:r>
              <a:rPr lang="en-US" dirty="0" err="1"/>
              <a:t>Anargyros</a:t>
            </a:r>
            <a:r>
              <a:rPr lang="en-US" dirty="0"/>
              <a:t> </a:t>
            </a:r>
            <a:r>
              <a:rPr lang="en-US" dirty="0" err="1"/>
              <a:t>Tsadimas</a:t>
            </a:r>
            <a:r>
              <a:rPr lang="en-US" dirty="0"/>
              <a:t>, Post Doc</a:t>
            </a:r>
          </a:p>
          <a:p>
            <a:pPr>
              <a:lnSpc>
                <a:spcPct val="100000"/>
              </a:lnSpc>
              <a:spcAft>
                <a:spcPts val="600"/>
              </a:spcAft>
            </a:pPr>
            <a:r>
              <a:rPr lang="en-US" dirty="0"/>
              <a:t>George-</a:t>
            </a:r>
            <a:r>
              <a:rPr lang="en-US" dirty="0" err="1"/>
              <a:t>Dimitrios</a:t>
            </a:r>
            <a:r>
              <a:rPr lang="en-US" dirty="0"/>
              <a:t> </a:t>
            </a:r>
            <a:r>
              <a:rPr lang="en-US" dirty="0" err="1"/>
              <a:t>Kapos</a:t>
            </a:r>
            <a:r>
              <a:rPr lang="en-US" dirty="0"/>
              <a:t>, Post Doc</a:t>
            </a:r>
          </a:p>
          <a:p>
            <a:pPr>
              <a:lnSpc>
                <a:spcPct val="100000"/>
              </a:lnSpc>
              <a:spcAft>
                <a:spcPts val="600"/>
              </a:spcAft>
            </a:pPr>
            <a:r>
              <a:rPr lang="en-US" dirty="0"/>
              <a:t>Christos </a:t>
            </a:r>
            <a:r>
              <a:rPr lang="en-US" dirty="0" err="1"/>
              <a:t>Kotronis</a:t>
            </a:r>
            <a:r>
              <a:rPr lang="en-US" dirty="0"/>
              <a:t>, PHD student</a:t>
            </a:r>
          </a:p>
          <a:p>
            <a:pPr>
              <a:lnSpc>
                <a:spcPct val="100000"/>
              </a:lnSpc>
              <a:spcAft>
                <a:spcPts val="600"/>
              </a:spcAft>
            </a:pPr>
            <a:r>
              <a:rPr lang="en-US" dirty="0"/>
              <a:t>Basil Nikolopoulos, PHD student</a:t>
            </a:r>
          </a:p>
          <a:p>
            <a:pPr>
              <a:lnSpc>
                <a:spcPct val="100000"/>
              </a:lnSpc>
              <a:spcAft>
                <a:spcPts val="600"/>
              </a:spcAft>
            </a:pPr>
            <a:r>
              <a:rPr lang="en-US" dirty="0"/>
              <a:t>Elena </a:t>
            </a:r>
            <a:r>
              <a:rPr lang="en-US" dirty="0" err="1"/>
              <a:t>Politi</a:t>
            </a:r>
            <a:r>
              <a:rPr lang="en-US" dirty="0"/>
              <a:t> , PHD student</a:t>
            </a:r>
          </a:p>
          <a:p>
            <a:pPr>
              <a:lnSpc>
                <a:spcPct val="100000"/>
              </a:lnSpc>
              <a:spcAft>
                <a:spcPts val="600"/>
              </a:spcAft>
            </a:pPr>
            <a:r>
              <a:rPr lang="en-US" dirty="0"/>
              <a:t>Giannis </a:t>
            </a:r>
            <a:r>
              <a:rPr lang="en-US" dirty="0" err="1"/>
              <a:t>Routis</a:t>
            </a:r>
            <a:r>
              <a:rPr lang="en-US" dirty="0"/>
              <a:t>, PHD student</a:t>
            </a:r>
          </a:p>
          <a:p>
            <a:pPr>
              <a:lnSpc>
                <a:spcPct val="100000"/>
              </a:lnSpc>
              <a:spcAft>
                <a:spcPts val="600"/>
              </a:spcAft>
            </a:pPr>
            <a:r>
              <a:rPr lang="en-US" dirty="0" err="1"/>
              <a:t>Dimitrios</a:t>
            </a:r>
            <a:r>
              <a:rPr lang="en-US" dirty="0"/>
              <a:t> </a:t>
            </a:r>
            <a:r>
              <a:rPr lang="en-US" dirty="0" err="1"/>
              <a:t>Gkoulis</a:t>
            </a:r>
            <a:r>
              <a:rPr lang="en-US" dirty="0"/>
              <a:t>,  PHD student</a:t>
            </a:r>
          </a:p>
        </p:txBody>
      </p:sp>
    </p:spTree>
    <p:extLst>
      <p:ext uri="{BB962C8B-B14F-4D97-AF65-F5344CB8AC3E}">
        <p14:creationId xmlns:p14="http://schemas.microsoft.com/office/powerpoint/2010/main" val="271380628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9557</TotalTime>
  <Words>2077</Words>
  <Application>Microsoft Office PowerPoint</Application>
  <PresentationFormat>On-screen Show (4:3)</PresentationFormat>
  <Paragraphs>325</Paragraphs>
  <Slides>45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Calibri Light</vt:lpstr>
      <vt:lpstr>Courier New</vt:lpstr>
      <vt:lpstr>PF Futura Neu Book</vt:lpstr>
      <vt:lpstr>Wingdings</vt:lpstr>
      <vt:lpstr>Simple Light</vt:lpstr>
      <vt:lpstr>Office Theme</vt:lpstr>
      <vt:lpstr>  </vt:lpstr>
      <vt:lpstr>NDIA System of Systems SE Committee</vt:lpstr>
      <vt:lpstr>Simple Rules of Engagement</vt:lpstr>
      <vt:lpstr>Disclaimer</vt:lpstr>
      <vt:lpstr>2022 System of Systems Engineering Collaborators Information Exchange Webinars Sponsored by MITRE and NDIA SE Division</vt:lpstr>
      <vt:lpstr>2022 System of Systems Engineering Collaborators Information Exchange Webinars Sponsored by MITRE and NDIA SE Division</vt:lpstr>
      <vt:lpstr>PowerPoint Presentation</vt:lpstr>
      <vt:lpstr>Autonomous Cyber-Physical Systems: System engineering and development</vt:lpstr>
      <vt:lpstr>Our CPS Engineering Team</vt:lpstr>
      <vt:lpstr>Overview – Research Areas</vt:lpstr>
      <vt:lpstr>Autonomous aggregators in CPHS</vt:lpstr>
      <vt:lpstr>Aggregators Coordination</vt:lpstr>
      <vt:lpstr>The concept of Policies</vt:lpstr>
      <vt:lpstr>Policy Example</vt:lpstr>
      <vt:lpstr>Context Change</vt:lpstr>
      <vt:lpstr>Self-control management middleware</vt:lpstr>
      <vt:lpstr>Smart-managed Building: Fire Drills </vt:lpstr>
      <vt:lpstr>Part of the scenario (third floor)</vt:lpstr>
      <vt:lpstr>Performance Results </vt:lpstr>
      <vt:lpstr>Performance Results </vt:lpstr>
      <vt:lpstr>Results</vt:lpstr>
      <vt:lpstr>Coordination in autonomous CPS</vt:lpstr>
      <vt:lpstr>An Event-based Architecture  for coordinating autonomous CPSs</vt:lpstr>
      <vt:lpstr>An Event-based Architecture  for coordinating autonomous CPSs</vt:lpstr>
      <vt:lpstr>An Event-based Architecture  for coordinating autonomous CPSs</vt:lpstr>
      <vt:lpstr>The Case of Smart Farming</vt:lpstr>
      <vt:lpstr>Greenhouse Management Use Case </vt:lpstr>
      <vt:lpstr>Development stage</vt:lpstr>
      <vt:lpstr>Development stage –  work in progress</vt:lpstr>
      <vt:lpstr>Exploring User Interface</vt:lpstr>
      <vt:lpstr>Results</vt:lpstr>
      <vt:lpstr>Engineering CPHS</vt:lpstr>
      <vt:lpstr>Remote Elderly Monitoring System (REMS)</vt:lpstr>
      <vt:lpstr>Objective</vt:lpstr>
      <vt:lpstr>Model-Based Approach for CPHS Design</vt:lpstr>
      <vt:lpstr>Model-Based Approach for CPHS Design</vt:lpstr>
      <vt:lpstr>The Concept of Criticality</vt:lpstr>
      <vt:lpstr>System View</vt:lpstr>
      <vt:lpstr>Human View</vt:lpstr>
      <vt:lpstr>REMS: Identifying Tasks and Patient Concerns</vt:lpstr>
      <vt:lpstr>REMS: Identifying Tasks and Patient Concerns</vt:lpstr>
      <vt:lpstr>REMS: Define Human Criticalities</vt:lpstr>
      <vt:lpstr>REMS: Abstract View of the System</vt:lpstr>
      <vt:lpstr>REMS: Allocate Tasks</vt:lpstr>
      <vt:lpstr>REMS: Deriving System Criticalities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Bridget Musselman</cp:lastModifiedBy>
  <cp:revision>60</cp:revision>
  <cp:lastPrinted>2019-07-10T10:45:14Z</cp:lastPrinted>
  <dcterms:modified xsi:type="dcterms:W3CDTF">2022-03-11T22:24:44Z</dcterms:modified>
</cp:coreProperties>
</file>