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7.emf" ContentType="image/emf"/>
  <Override PartName="/ppt/media/image8.emf" ContentType="image/emf"/>
  <Override PartName="/ppt/media/image9.emf" ContentType="image/emf"/>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25.emf" ContentType="image/emf"/>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29.emf" ContentType="image/emf"/>
  <Override PartName="/ppt/notesSlides/notesSlide19.xml" ContentType="application/vnd.openxmlformats-officedocument.presentationml.notesSlide+xml"/>
  <Override PartName="/ppt/media/image30.emf" ContentType="image/emf"/>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3" r:id="rId2"/>
  </p:sldMasterIdLst>
  <p:notesMasterIdLst>
    <p:notesMasterId r:id="rId28"/>
  </p:notesMasterIdLst>
  <p:sldIdLst>
    <p:sldId id="689" r:id="rId3"/>
    <p:sldId id="690" r:id="rId4"/>
    <p:sldId id="691" r:id="rId5"/>
    <p:sldId id="261" r:id="rId6"/>
    <p:sldId id="694" r:id="rId7"/>
    <p:sldId id="377" r:id="rId8"/>
    <p:sldId id="378" r:id="rId9"/>
    <p:sldId id="3851" r:id="rId10"/>
    <p:sldId id="3832" r:id="rId11"/>
    <p:sldId id="4669" r:id="rId12"/>
    <p:sldId id="3833" r:id="rId13"/>
    <p:sldId id="3846" r:id="rId14"/>
    <p:sldId id="3839" r:id="rId15"/>
    <p:sldId id="3841" r:id="rId16"/>
    <p:sldId id="3840" r:id="rId17"/>
    <p:sldId id="3854" r:id="rId18"/>
    <p:sldId id="3834" r:id="rId19"/>
    <p:sldId id="3843" r:id="rId20"/>
    <p:sldId id="3842" r:id="rId21"/>
    <p:sldId id="3855" r:id="rId22"/>
    <p:sldId id="3835" r:id="rId23"/>
    <p:sldId id="3845" r:id="rId24"/>
    <p:sldId id="3844" r:id="rId25"/>
    <p:sldId id="4670" r:id="rId26"/>
    <p:sldId id="466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5" autoAdjust="0"/>
    <p:restoredTop sz="92876" autoAdjust="0"/>
  </p:normalViewPr>
  <p:slideViewPr>
    <p:cSldViewPr snapToGrid="0">
      <p:cViewPr varScale="1">
        <p:scale>
          <a:sx n="59" d="100"/>
          <a:sy n="59" d="100"/>
        </p:scale>
        <p:origin x="126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415B3-5D4A-411D-BCD3-59A9F6E66F6C}" type="datetimeFigureOut">
              <a:rPr lang="en-US" smtClean="0"/>
              <a:t>5/28/2021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232A0-4D36-4B28-A53F-99CA9B1673EC}" type="slidenum">
              <a:rPr lang="en-US" smtClean="0"/>
              <a:t>‹#›</a:t>
            </a:fld>
            <a:endParaRPr lang="en-US"/>
          </a:p>
        </p:txBody>
      </p:sp>
    </p:spTree>
    <p:extLst>
      <p:ext uri="{BB962C8B-B14F-4D97-AF65-F5344CB8AC3E}">
        <p14:creationId xmlns:p14="http://schemas.microsoft.com/office/powerpoint/2010/main" val="4135444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829456-8F52-4BB1-AEC7-A39246DB8D5C}" type="slidenum">
              <a:rPr lang="en-US" smtClean="0"/>
              <a:pPr/>
              <a:t>1</a:t>
            </a:fld>
            <a:endParaRPr lang="en-US" dirty="0"/>
          </a:p>
        </p:txBody>
      </p:sp>
    </p:spTree>
    <p:extLst>
      <p:ext uri="{BB962C8B-B14F-4D97-AF65-F5344CB8AC3E}">
        <p14:creationId xmlns:p14="http://schemas.microsoft.com/office/powerpoint/2010/main" val="3751544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232A0-4D36-4B28-A53F-99CA9B1673EC}" type="slidenum">
              <a:rPr lang="en-US" smtClean="0"/>
              <a:t>11</a:t>
            </a:fld>
            <a:endParaRPr lang="en-US" dirty="0"/>
          </a:p>
        </p:txBody>
      </p:sp>
    </p:spTree>
    <p:extLst>
      <p:ext uri="{BB962C8B-B14F-4D97-AF65-F5344CB8AC3E}">
        <p14:creationId xmlns:p14="http://schemas.microsoft.com/office/powerpoint/2010/main" val="3487924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232A0-4D36-4B28-A53F-99CA9B1673EC}" type="slidenum">
              <a:rPr lang="en-US" smtClean="0"/>
              <a:t>12</a:t>
            </a:fld>
            <a:endParaRPr lang="en-US" dirty="0"/>
          </a:p>
        </p:txBody>
      </p:sp>
    </p:spTree>
    <p:extLst>
      <p:ext uri="{BB962C8B-B14F-4D97-AF65-F5344CB8AC3E}">
        <p14:creationId xmlns:p14="http://schemas.microsoft.com/office/powerpoint/2010/main" val="2181065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232A0-4D36-4B28-A53F-99CA9B1673EC}" type="slidenum">
              <a:rPr lang="en-US" smtClean="0"/>
              <a:t>13</a:t>
            </a:fld>
            <a:endParaRPr lang="en-US" dirty="0"/>
          </a:p>
        </p:txBody>
      </p:sp>
    </p:spTree>
    <p:extLst>
      <p:ext uri="{BB962C8B-B14F-4D97-AF65-F5344CB8AC3E}">
        <p14:creationId xmlns:p14="http://schemas.microsoft.com/office/powerpoint/2010/main" val="1759496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232A0-4D36-4B28-A53F-99CA9B1673EC}" type="slidenum">
              <a:rPr lang="en-US" smtClean="0"/>
              <a:t>14</a:t>
            </a:fld>
            <a:endParaRPr lang="en-US"/>
          </a:p>
        </p:txBody>
      </p:sp>
    </p:spTree>
    <p:extLst>
      <p:ext uri="{BB962C8B-B14F-4D97-AF65-F5344CB8AC3E}">
        <p14:creationId xmlns:p14="http://schemas.microsoft.com/office/powerpoint/2010/main" val="1804135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232A0-4D36-4B28-A53F-99CA9B1673EC}" type="slidenum">
              <a:rPr lang="en-US" smtClean="0"/>
              <a:t>15</a:t>
            </a:fld>
            <a:endParaRPr lang="en-US"/>
          </a:p>
        </p:txBody>
      </p:sp>
    </p:spTree>
    <p:extLst>
      <p:ext uri="{BB962C8B-B14F-4D97-AF65-F5344CB8AC3E}">
        <p14:creationId xmlns:p14="http://schemas.microsoft.com/office/powerpoint/2010/main" val="2520282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232A0-4D36-4B28-A53F-99CA9B1673EC}" type="slidenum">
              <a:rPr lang="en-US" smtClean="0"/>
              <a:t>17</a:t>
            </a:fld>
            <a:endParaRPr lang="en-US"/>
          </a:p>
        </p:txBody>
      </p:sp>
    </p:spTree>
    <p:extLst>
      <p:ext uri="{BB962C8B-B14F-4D97-AF65-F5344CB8AC3E}">
        <p14:creationId xmlns:p14="http://schemas.microsoft.com/office/powerpoint/2010/main" val="603991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232A0-4D36-4B28-A53F-99CA9B1673EC}" type="slidenum">
              <a:rPr lang="en-US" smtClean="0"/>
              <a:t>18</a:t>
            </a:fld>
            <a:endParaRPr lang="en-US"/>
          </a:p>
        </p:txBody>
      </p:sp>
    </p:spTree>
    <p:extLst>
      <p:ext uri="{BB962C8B-B14F-4D97-AF65-F5344CB8AC3E}">
        <p14:creationId xmlns:p14="http://schemas.microsoft.com/office/powerpoint/2010/main" val="3728420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232A0-4D36-4B28-A53F-99CA9B1673EC}" type="slidenum">
              <a:rPr lang="en-US" smtClean="0"/>
              <a:t>19</a:t>
            </a:fld>
            <a:endParaRPr lang="en-US"/>
          </a:p>
        </p:txBody>
      </p:sp>
    </p:spTree>
    <p:extLst>
      <p:ext uri="{BB962C8B-B14F-4D97-AF65-F5344CB8AC3E}">
        <p14:creationId xmlns:p14="http://schemas.microsoft.com/office/powerpoint/2010/main" val="1844384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232A0-4D36-4B28-A53F-99CA9B1673EC}" type="slidenum">
              <a:rPr lang="en-US" smtClean="0"/>
              <a:t>21</a:t>
            </a:fld>
            <a:endParaRPr lang="en-US"/>
          </a:p>
        </p:txBody>
      </p:sp>
    </p:spTree>
    <p:extLst>
      <p:ext uri="{BB962C8B-B14F-4D97-AF65-F5344CB8AC3E}">
        <p14:creationId xmlns:p14="http://schemas.microsoft.com/office/powerpoint/2010/main" val="3133783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232A0-4D36-4B28-A53F-99CA9B1673EC}" type="slidenum">
              <a:rPr lang="en-US" smtClean="0"/>
              <a:t>22</a:t>
            </a:fld>
            <a:endParaRPr lang="en-US"/>
          </a:p>
        </p:txBody>
      </p:sp>
    </p:spTree>
    <p:extLst>
      <p:ext uri="{BB962C8B-B14F-4D97-AF65-F5344CB8AC3E}">
        <p14:creationId xmlns:p14="http://schemas.microsoft.com/office/powerpoint/2010/main" val="3636501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79553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232A0-4D36-4B28-A53F-99CA9B1673EC}" type="slidenum">
              <a:rPr lang="en-US" smtClean="0"/>
              <a:t>23</a:t>
            </a:fld>
            <a:endParaRPr lang="en-US"/>
          </a:p>
        </p:txBody>
      </p:sp>
    </p:spTree>
    <p:extLst>
      <p:ext uri="{BB962C8B-B14F-4D97-AF65-F5344CB8AC3E}">
        <p14:creationId xmlns:p14="http://schemas.microsoft.com/office/powerpoint/2010/main" val="3347651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5362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23949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5743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232A0-4D36-4B28-A53F-99CA9B1673EC}" type="slidenum">
              <a:rPr lang="en-US" smtClean="0"/>
              <a:t>7</a:t>
            </a:fld>
            <a:endParaRPr lang="en-US" dirty="0"/>
          </a:p>
        </p:txBody>
      </p:sp>
    </p:spTree>
    <p:extLst>
      <p:ext uri="{BB962C8B-B14F-4D97-AF65-F5344CB8AC3E}">
        <p14:creationId xmlns:p14="http://schemas.microsoft.com/office/powerpoint/2010/main" val="2549700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232A0-4D36-4B28-A53F-99CA9B1673EC}" type="slidenum">
              <a:rPr lang="en-US" smtClean="0"/>
              <a:t>8</a:t>
            </a:fld>
            <a:endParaRPr lang="en-US" dirty="0"/>
          </a:p>
        </p:txBody>
      </p:sp>
    </p:spTree>
    <p:extLst>
      <p:ext uri="{BB962C8B-B14F-4D97-AF65-F5344CB8AC3E}">
        <p14:creationId xmlns:p14="http://schemas.microsoft.com/office/powerpoint/2010/main" val="1084438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232A0-4D36-4B28-A53F-99CA9B1673EC}" type="slidenum">
              <a:rPr lang="en-US" smtClean="0"/>
              <a:t>9</a:t>
            </a:fld>
            <a:endParaRPr lang="en-US" dirty="0"/>
          </a:p>
        </p:txBody>
      </p:sp>
    </p:spTree>
    <p:extLst>
      <p:ext uri="{BB962C8B-B14F-4D97-AF65-F5344CB8AC3E}">
        <p14:creationId xmlns:p14="http://schemas.microsoft.com/office/powerpoint/2010/main" val="2608373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232A0-4D36-4B28-A53F-99CA9B1673EC}" type="slidenum">
              <a:rPr lang="en-US" smtClean="0"/>
              <a:t>10</a:t>
            </a:fld>
            <a:endParaRPr lang="en-US" dirty="0"/>
          </a:p>
        </p:txBody>
      </p:sp>
    </p:spTree>
    <p:extLst>
      <p:ext uri="{BB962C8B-B14F-4D97-AF65-F5344CB8AC3E}">
        <p14:creationId xmlns:p14="http://schemas.microsoft.com/office/powerpoint/2010/main" val="176484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B51873-B636-4D95-A8F3-41C1C7F8B505}"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A3021-20DA-432F-A339-75F4ACAB52DF}" type="slidenum">
              <a:rPr lang="en-US" smtClean="0"/>
              <a:t>‹#›</a:t>
            </a:fld>
            <a:endParaRPr lang="en-US"/>
          </a:p>
        </p:txBody>
      </p:sp>
    </p:spTree>
    <p:extLst>
      <p:ext uri="{BB962C8B-B14F-4D97-AF65-F5344CB8AC3E}">
        <p14:creationId xmlns:p14="http://schemas.microsoft.com/office/powerpoint/2010/main" val="2675011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51873-B636-4D95-A8F3-41C1C7F8B505}"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A3021-20DA-432F-A339-75F4ACAB52DF}" type="slidenum">
              <a:rPr lang="en-US" smtClean="0"/>
              <a:t>‹#›</a:t>
            </a:fld>
            <a:endParaRPr lang="en-US"/>
          </a:p>
        </p:txBody>
      </p:sp>
    </p:spTree>
    <p:extLst>
      <p:ext uri="{BB962C8B-B14F-4D97-AF65-F5344CB8AC3E}">
        <p14:creationId xmlns:p14="http://schemas.microsoft.com/office/powerpoint/2010/main" val="1542111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51873-B636-4D95-A8F3-41C1C7F8B505}"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A3021-20DA-432F-A339-75F4ACAB52DF}" type="slidenum">
              <a:rPr lang="en-US" smtClean="0"/>
              <a:t>‹#›</a:t>
            </a:fld>
            <a:endParaRPr lang="en-US"/>
          </a:p>
        </p:txBody>
      </p:sp>
    </p:spTree>
    <p:extLst>
      <p:ext uri="{BB962C8B-B14F-4D97-AF65-F5344CB8AC3E}">
        <p14:creationId xmlns:p14="http://schemas.microsoft.com/office/powerpoint/2010/main" val="2022473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4965304"/>
            <a:ext cx="3305755" cy="897983"/>
          </a:xfrm>
        </p:spPr>
        <p:txBody>
          <a:bodyPr anchor="b" anchorCtr="0"/>
          <a:lstStyle>
            <a:lvl1pPr>
              <a:lnSpc>
                <a:spcPct val="85000"/>
              </a:lnSpc>
              <a:defRPr sz="2800" b="1" baseline="0">
                <a:latin typeface="+mn-lt"/>
              </a:defRPr>
            </a:lvl1pPr>
          </a:lstStyle>
          <a:p>
            <a:r>
              <a:rPr lang="en-US" dirty="0"/>
              <a:t>Title</a:t>
            </a:r>
          </a:p>
        </p:txBody>
      </p:sp>
      <p:sp>
        <p:nvSpPr>
          <p:cNvPr id="6" name="Text Placeholder 9"/>
          <p:cNvSpPr>
            <a:spLocks noGrp="1"/>
          </p:cNvSpPr>
          <p:nvPr>
            <p:ph type="body" sz="quarter" idx="16" hasCustomPrompt="1"/>
          </p:nvPr>
        </p:nvSpPr>
        <p:spPr>
          <a:xfrm>
            <a:off x="685802" y="5940664"/>
            <a:ext cx="3305755" cy="478209"/>
          </a:xfrm>
        </p:spPr>
        <p:txBody>
          <a:bodyPr vert="horz" lIns="0" tIns="0" rIns="0" bIns="0" rtlCol="0">
            <a:noAutofit/>
          </a:bodyPr>
          <a:lstStyle>
            <a:lvl1pPr marL="0" indent="0">
              <a:buFont typeface="Arial" panose="020B0604020202020204" pitchFamily="34" charset="0"/>
              <a:buNone/>
              <a:defRPr lang="en-US" sz="1200" dirty="0"/>
            </a:lvl1pPr>
          </a:lstStyle>
          <a:p>
            <a:pPr marL="171450" lvl="0" indent="-171450">
              <a:lnSpc>
                <a:spcPct val="130000"/>
              </a:lnSpc>
            </a:pPr>
            <a:r>
              <a:rPr lang="en-US" dirty="0"/>
              <a:t>Subtitle</a:t>
            </a:r>
          </a:p>
        </p:txBody>
      </p:sp>
      <p:sp>
        <p:nvSpPr>
          <p:cNvPr id="7" name="Text Placeholder 9"/>
          <p:cNvSpPr>
            <a:spLocks noGrp="1"/>
          </p:cNvSpPr>
          <p:nvPr>
            <p:ph type="body" sz="quarter" idx="17" hasCustomPrompt="1"/>
          </p:nvPr>
        </p:nvSpPr>
        <p:spPr>
          <a:xfrm>
            <a:off x="685801" y="4585210"/>
            <a:ext cx="3305755" cy="348286"/>
          </a:xfrm>
        </p:spPr>
        <p:txBody>
          <a:bodyPr vert="horz" lIns="0" tIns="0" rIns="0" bIns="0" rtlCol="0">
            <a:noAutofit/>
          </a:bodyPr>
          <a:lstStyle>
            <a:lvl1pPr marL="0" indent="0">
              <a:buFont typeface="Arial" panose="020B0604020202020204" pitchFamily="34" charset="0"/>
              <a:buNone/>
              <a:defRPr lang="en-US" sz="1000" b="1" kern="0" cap="all" spc="188" baseline="0" dirty="0">
                <a:solidFill>
                  <a:schemeClr val="accent5">
                    <a:lumMod val="60000"/>
                    <a:lumOff val="40000"/>
                  </a:schemeClr>
                </a:solidFill>
                <a:ea typeface="Nexa Black" charset="0"/>
                <a:cs typeface="Nexa Black" charset="0"/>
              </a:defRPr>
            </a:lvl1pPr>
          </a:lstStyle>
          <a:p>
            <a:pPr marL="171450" lvl="0" indent="-171450"/>
            <a:r>
              <a:rPr lang="en-US" dirty="0"/>
              <a:t>Date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57950"/>
          <a:stretch/>
        </p:blipFill>
        <p:spPr>
          <a:xfrm>
            <a:off x="685801" y="762001"/>
            <a:ext cx="1788289" cy="348286"/>
          </a:xfrm>
          <a:prstGeom prst="rect">
            <a:avLst/>
          </a:prstGeom>
        </p:spPr>
      </p:pic>
      <p:sp>
        <p:nvSpPr>
          <p:cNvPr id="5" name="Picture Placeholder 4"/>
          <p:cNvSpPr>
            <a:spLocks noGrp="1"/>
          </p:cNvSpPr>
          <p:nvPr>
            <p:ph type="pic" sz="quarter" idx="19" hasCustomPrompt="1"/>
          </p:nvPr>
        </p:nvSpPr>
        <p:spPr>
          <a:xfrm>
            <a:off x="3200400" y="457200"/>
            <a:ext cx="5943600" cy="5943600"/>
          </a:xfrm>
        </p:spPr>
        <p:txBody>
          <a:bodyPr anchor="ctr"/>
          <a:lstStyle>
            <a:lvl1pPr marL="0" indent="0" algn="ctr">
              <a:buNone/>
              <a:defRPr baseline="0"/>
            </a:lvl1pPr>
          </a:lstStyle>
          <a:p>
            <a:r>
              <a:rPr lang="en-US" dirty="0"/>
              <a:t>Click to insert image</a:t>
            </a:r>
          </a:p>
        </p:txBody>
      </p:sp>
    </p:spTree>
    <p:extLst>
      <p:ext uri="{BB962C8B-B14F-4D97-AF65-F5344CB8AC3E}">
        <p14:creationId xmlns:p14="http://schemas.microsoft.com/office/powerpoint/2010/main" val="991296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4965304"/>
            <a:ext cx="3305755" cy="897983"/>
          </a:xfrm>
        </p:spPr>
        <p:txBody>
          <a:bodyPr anchor="b" anchorCtr="0"/>
          <a:lstStyle>
            <a:lvl1pPr>
              <a:lnSpc>
                <a:spcPct val="85000"/>
              </a:lnSpc>
              <a:defRPr sz="2800" b="1" baseline="0">
                <a:latin typeface="+mn-lt"/>
              </a:defRPr>
            </a:lvl1pPr>
          </a:lstStyle>
          <a:p>
            <a:r>
              <a:rPr lang="en-US" dirty="0"/>
              <a:t>Title</a:t>
            </a:r>
          </a:p>
        </p:txBody>
      </p:sp>
      <p:sp>
        <p:nvSpPr>
          <p:cNvPr id="6" name="Text Placeholder 9"/>
          <p:cNvSpPr>
            <a:spLocks noGrp="1"/>
          </p:cNvSpPr>
          <p:nvPr>
            <p:ph type="body" sz="quarter" idx="16" hasCustomPrompt="1"/>
          </p:nvPr>
        </p:nvSpPr>
        <p:spPr>
          <a:xfrm>
            <a:off x="685802" y="5940664"/>
            <a:ext cx="3305755" cy="478209"/>
          </a:xfrm>
        </p:spPr>
        <p:txBody>
          <a:bodyPr vert="horz" lIns="0" tIns="0" rIns="0" bIns="0" rtlCol="0">
            <a:noAutofit/>
          </a:bodyPr>
          <a:lstStyle>
            <a:lvl1pPr marL="0" indent="0">
              <a:buFont typeface="Arial" panose="020B0604020202020204" pitchFamily="34" charset="0"/>
              <a:buNone/>
              <a:defRPr lang="en-US" sz="1200" dirty="0"/>
            </a:lvl1pPr>
          </a:lstStyle>
          <a:p>
            <a:pPr marL="171450" lvl="0" indent="-171450">
              <a:lnSpc>
                <a:spcPct val="130000"/>
              </a:lnSpc>
            </a:pPr>
            <a:r>
              <a:rPr lang="en-US" dirty="0"/>
              <a:t>Subtitle</a:t>
            </a:r>
          </a:p>
        </p:txBody>
      </p:sp>
      <p:sp>
        <p:nvSpPr>
          <p:cNvPr id="7" name="Text Placeholder 9"/>
          <p:cNvSpPr>
            <a:spLocks noGrp="1"/>
          </p:cNvSpPr>
          <p:nvPr>
            <p:ph type="body" sz="quarter" idx="17" hasCustomPrompt="1"/>
          </p:nvPr>
        </p:nvSpPr>
        <p:spPr>
          <a:xfrm>
            <a:off x="685801" y="4585210"/>
            <a:ext cx="3305755" cy="348286"/>
          </a:xfrm>
        </p:spPr>
        <p:txBody>
          <a:bodyPr vert="horz" lIns="0" tIns="0" rIns="0" bIns="0" rtlCol="0">
            <a:noAutofit/>
          </a:bodyPr>
          <a:lstStyle>
            <a:lvl1pPr marL="0" indent="0">
              <a:buFont typeface="Arial" panose="020B0604020202020204" pitchFamily="34" charset="0"/>
              <a:buNone/>
              <a:defRPr lang="en-US" sz="1000" b="1" kern="0" cap="all" spc="188" baseline="0" dirty="0">
                <a:solidFill>
                  <a:schemeClr val="accent5">
                    <a:lumMod val="60000"/>
                    <a:lumOff val="40000"/>
                  </a:schemeClr>
                </a:solidFill>
                <a:ea typeface="Nexa Black" charset="0"/>
                <a:cs typeface="Nexa Black" charset="0"/>
              </a:defRPr>
            </a:lvl1pPr>
          </a:lstStyle>
          <a:p>
            <a:pPr marL="171450" lvl="0" indent="-171450"/>
            <a:r>
              <a:rPr lang="en-US" dirty="0"/>
              <a:t>Date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1" y="762001"/>
            <a:ext cx="1788289" cy="828260"/>
          </a:xfrm>
          <a:prstGeom prst="rect">
            <a:avLst/>
          </a:prstGeom>
        </p:spPr>
      </p:pic>
      <p:sp>
        <p:nvSpPr>
          <p:cNvPr id="5" name="Picture Placeholder 4"/>
          <p:cNvSpPr>
            <a:spLocks noGrp="1"/>
          </p:cNvSpPr>
          <p:nvPr>
            <p:ph type="pic" sz="quarter" idx="19" hasCustomPrompt="1"/>
          </p:nvPr>
        </p:nvSpPr>
        <p:spPr>
          <a:xfrm>
            <a:off x="3200400" y="457200"/>
            <a:ext cx="5943600" cy="5943600"/>
          </a:xfrm>
        </p:spPr>
        <p:txBody>
          <a:bodyPr anchor="ctr"/>
          <a:lstStyle>
            <a:lvl1pPr marL="0" indent="0" algn="ctr">
              <a:buNone/>
              <a:defRPr baseline="0"/>
            </a:lvl1pPr>
          </a:lstStyle>
          <a:p>
            <a:r>
              <a:rPr lang="en-US" dirty="0"/>
              <a:t>Click to insert image</a:t>
            </a:r>
          </a:p>
        </p:txBody>
      </p:sp>
      <p:sp>
        <p:nvSpPr>
          <p:cNvPr id="3" name="AutoShape 4" descr="Image result for navsea">
            <a:extLst>
              <a:ext uri="{FF2B5EF4-FFF2-40B4-BE49-F238E27FC236}">
                <a16:creationId xmlns:a16="http://schemas.microsoft.com/office/drawing/2014/main" id="{9195937A-DC11-464A-8906-E8E0C2859F6E}"/>
              </a:ext>
            </a:extLst>
          </p:cNvPr>
          <p:cNvSpPr>
            <a:spLocks noChangeAspect="1" noChangeArrowheads="1"/>
          </p:cNvSpPr>
          <p:nvPr userDrawn="1"/>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59382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94944"/>
            <a:ext cx="7772400" cy="594360"/>
          </a:xfrm>
        </p:spPr>
        <p:txBody>
          <a:bodyPr vert="horz" lIns="0" tIns="45720" rIns="0" bIns="0" rtlCol="0" anchor="b" anchorCtr="0">
            <a:noAutofit/>
          </a:bodyPr>
          <a:lstStyle>
            <a:lvl1pPr>
              <a:defRPr lang="en-US" sz="3200" spc="-56" dirty="0">
                <a:latin typeface="+mj-lt"/>
              </a:defRPr>
            </a:lvl1pPr>
          </a:lstStyle>
          <a:p>
            <a:pPr lvl="0" defTabSz="514350">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686041" y="1353312"/>
            <a:ext cx="7772160" cy="475488"/>
          </a:xfrm>
        </p:spPr>
        <p:txBody>
          <a:bodyPr vert="horz" lIns="0" tIns="0" rIns="0" bIns="0" rtlCol="0">
            <a:noAutofit/>
          </a:bodyPr>
          <a:lstStyle>
            <a:lvl1pPr marL="0" indent="0" algn="l" defTabSz="914400" rtl="0" eaLnBrk="1" latinLnBrk="0" hangingPunct="1">
              <a:lnSpc>
                <a:spcPct val="130000"/>
              </a:lnSpc>
              <a:spcBef>
                <a:spcPts val="1000"/>
              </a:spcBef>
              <a:buClr>
                <a:schemeClr val="accent5"/>
              </a:buClr>
              <a:buSzPct val="75000"/>
              <a:buFont typeface="Arial" panose="020B0604020202020204" pitchFamily="34" charset="0"/>
              <a:buNone/>
              <a:defRPr lang="en-US" sz="1200" kern="1200" spc="-30" baseline="0" dirty="0">
                <a:solidFill>
                  <a:schemeClr val="tx1"/>
                </a:solidFill>
                <a:latin typeface="+mn-lt"/>
                <a:ea typeface="Open Sans" charset="0"/>
                <a:cs typeface="Open Sans" charset="0"/>
              </a:defRPr>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895437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94944"/>
            <a:ext cx="7772400" cy="594360"/>
          </a:xfrm>
        </p:spPr>
        <p:txBody>
          <a:bodyPr vert="horz" lIns="0" tIns="45720" rIns="0" bIns="0" rtlCol="0" anchor="b" anchorCtr="0">
            <a:noAutofit/>
          </a:bodyPr>
          <a:lstStyle>
            <a:lvl1pPr>
              <a:defRPr lang="en-US" sz="3200" spc="-56" dirty="0">
                <a:latin typeface="+mj-lt"/>
              </a:defRPr>
            </a:lvl1pPr>
          </a:lstStyle>
          <a:p>
            <a:pPr lvl="0" defTabSz="514350">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686041" y="1353312"/>
            <a:ext cx="7772160" cy="475488"/>
          </a:xfrm>
        </p:spPr>
        <p:txBody>
          <a:bodyPr vert="horz" lIns="0" tIns="0" rIns="0" bIns="0" rtlCol="0">
            <a:noAutofit/>
          </a:bodyPr>
          <a:lstStyle>
            <a:lvl1pPr marL="0" indent="0" algn="l" defTabSz="914400" rtl="0" eaLnBrk="1" latinLnBrk="0" hangingPunct="1">
              <a:lnSpc>
                <a:spcPct val="130000"/>
              </a:lnSpc>
              <a:spcBef>
                <a:spcPts val="1000"/>
              </a:spcBef>
              <a:buClr>
                <a:schemeClr val="accent5"/>
              </a:buClr>
              <a:buSzPct val="75000"/>
              <a:buFont typeface="Arial" panose="020B0604020202020204" pitchFamily="34" charset="0"/>
              <a:buNone/>
              <a:defRPr lang="en-US" sz="1200" kern="1200" spc="-30" baseline="0" dirty="0">
                <a:solidFill>
                  <a:schemeClr val="tx1"/>
                </a:solidFill>
                <a:latin typeface="+mn-lt"/>
                <a:ea typeface="Open Sans" charset="0"/>
                <a:cs typeface="Open Sans" charset="0"/>
              </a:defRPr>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466344"/>
            <a:ext cx="2862072" cy="203200"/>
          </a:xfrm>
        </p:spPr>
        <p:txBody>
          <a:bodyPr vert="horz" lIns="0" tIns="0" rIns="0" bIns="0" rtlCol="0">
            <a:noAutofit/>
          </a:bodyPr>
          <a:lstStyle>
            <a:lvl1pPr marL="0" indent="0">
              <a:buFont typeface="Arial" panose="020B0604020202020204" pitchFamily="34" charset="0"/>
              <a:buNone/>
              <a:defRPr lang="en-US" sz="900" b="1" kern="0" cap="all" spc="188" baseline="0" dirty="0">
                <a:solidFill>
                  <a:schemeClr val="accent6">
                    <a:lumMod val="60000"/>
                    <a:lumOff val="40000"/>
                  </a:schemeClr>
                </a:solidFill>
                <a:ea typeface="Nexa Black" charset="0"/>
                <a:cs typeface="Nexa Black" charset="0"/>
              </a:defRPr>
            </a:lvl1pPr>
          </a:lstStyle>
          <a:p>
            <a:pPr marL="171450" lvl="0" indent="-171450"/>
            <a:r>
              <a:rPr lang="en-US" dirty="0"/>
              <a:t>BREADCRUMBS</a:t>
            </a:r>
          </a:p>
        </p:txBody>
      </p:sp>
    </p:spTree>
    <p:extLst>
      <p:ext uri="{BB962C8B-B14F-4D97-AF65-F5344CB8AC3E}">
        <p14:creationId xmlns:p14="http://schemas.microsoft.com/office/powerpoint/2010/main" val="365979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Left, Subhead ">
    <p:spTree>
      <p:nvGrpSpPr>
        <p:cNvPr id="1" name=""/>
        <p:cNvGrpSpPr/>
        <p:nvPr/>
      </p:nvGrpSpPr>
      <p:grpSpPr>
        <a:xfrm>
          <a:off x="0" y="0"/>
          <a:ext cx="0" cy="0"/>
          <a:chOff x="0" y="0"/>
          <a:chExt cx="0" cy="0"/>
        </a:xfrm>
      </p:grpSpPr>
      <p:sp>
        <p:nvSpPr>
          <p:cNvPr id="2" name="Title 1"/>
          <p:cNvSpPr>
            <a:spLocks noGrp="1"/>
          </p:cNvSpPr>
          <p:nvPr>
            <p:ph type="title"/>
          </p:nvPr>
        </p:nvSpPr>
        <p:spPr>
          <a:xfrm>
            <a:off x="685800" y="855821"/>
            <a:ext cx="2857500" cy="1995802"/>
          </a:xfrm>
        </p:spPr>
        <p:txBody>
          <a:bodyPr vert="horz" lIns="0" tIns="45720" rIns="0" bIns="0" rtlCol="0" anchor="t" anchorCtr="0">
            <a:noAutofit/>
          </a:bodyPr>
          <a:lstStyle>
            <a:lvl1pPr>
              <a:defRPr lang="en-US" sz="3200" spc="-56" dirty="0">
                <a:latin typeface="+mj-lt"/>
              </a:defRPr>
            </a:lvl1pPr>
          </a:lstStyle>
          <a:p>
            <a:pPr lvl="0" defTabSz="514350">
              <a:lnSpc>
                <a:spcPct val="85000"/>
              </a:lnSpc>
            </a:pPr>
            <a:r>
              <a:rPr lang="en-US"/>
              <a:t>Click to edit Master title style</a:t>
            </a:r>
            <a:endParaRPr lang="en-US" dirty="0"/>
          </a:p>
        </p:txBody>
      </p:sp>
      <p:sp>
        <p:nvSpPr>
          <p:cNvPr id="4" name="Text Placeholder 4"/>
          <p:cNvSpPr>
            <a:spLocks noGrp="1"/>
          </p:cNvSpPr>
          <p:nvPr>
            <p:ph type="body" sz="quarter" idx="16" hasCustomPrompt="1"/>
          </p:nvPr>
        </p:nvSpPr>
        <p:spPr>
          <a:xfrm>
            <a:off x="685801" y="2794349"/>
            <a:ext cx="2864828" cy="1169988"/>
          </a:xfrm>
        </p:spPr>
        <p:txBody>
          <a:bodyPr/>
          <a:lstStyle>
            <a:lvl1pPr marL="0" indent="0" algn="l" defTabSz="914400" rtl="0" eaLnBrk="1" latinLnBrk="0" hangingPunct="1">
              <a:lnSpc>
                <a:spcPct val="130000"/>
              </a:lnSpc>
              <a:spcBef>
                <a:spcPts val="1000"/>
              </a:spcBef>
              <a:buClr>
                <a:schemeClr val="accent5"/>
              </a:buClr>
              <a:buSzPct val="75000"/>
              <a:buFont typeface="Arial" panose="020B0604020202020204" pitchFamily="34" charset="0"/>
              <a:buNone/>
              <a:defRPr lang="en-US" sz="1200" kern="1200" spc="-30" baseline="0" dirty="0">
                <a:solidFill>
                  <a:schemeClr val="tx1"/>
                </a:solidFill>
                <a:latin typeface="+mn-lt"/>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1050839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852576"/>
            <a:ext cx="2857500" cy="1993390"/>
          </a:xfrm>
        </p:spPr>
        <p:txBody>
          <a:bodyPr vert="horz" lIns="0" tIns="45720" rIns="0" bIns="0" rtlCol="0" anchor="t" anchorCtr="0">
            <a:noAutofit/>
          </a:bodyPr>
          <a:lstStyle>
            <a:lvl1pPr>
              <a:defRPr lang="en-US" spc="-56" dirty="0">
                <a:latin typeface="+mj-lt"/>
              </a:defRPr>
            </a:lvl1pPr>
          </a:lstStyle>
          <a:p>
            <a:pPr lvl="0" defTabSz="514350">
              <a:lnSpc>
                <a:spcPct val="85000"/>
              </a:lnSpc>
            </a:pPr>
            <a:r>
              <a:rPr lang="en-US"/>
              <a:t>Click to edit Master title style</a:t>
            </a:r>
            <a:endParaRPr lang="en-US" dirty="0"/>
          </a:p>
        </p:txBody>
      </p:sp>
      <p:sp>
        <p:nvSpPr>
          <p:cNvPr id="8" name="Text Placeholder 5"/>
          <p:cNvSpPr>
            <a:spLocks noGrp="1"/>
          </p:cNvSpPr>
          <p:nvPr>
            <p:ph type="body" sz="quarter" idx="15" hasCustomPrompt="1"/>
          </p:nvPr>
        </p:nvSpPr>
        <p:spPr>
          <a:xfrm>
            <a:off x="686228" y="466344"/>
            <a:ext cx="2862072" cy="203200"/>
          </a:xfrm>
        </p:spPr>
        <p:txBody>
          <a:bodyPr vert="horz" lIns="0" tIns="0" rIns="0" bIns="0" rtlCol="0">
            <a:noAutofit/>
          </a:bodyPr>
          <a:lstStyle>
            <a:lvl1pPr marL="0" indent="0">
              <a:buNone/>
              <a:defRPr lang="en-US" sz="900" b="1" kern="0" cap="all" spc="188" baseline="0" dirty="0">
                <a:solidFill>
                  <a:schemeClr val="accent5">
                    <a:lumMod val="60000"/>
                    <a:lumOff val="40000"/>
                  </a:schemeClr>
                </a:solidFill>
                <a:ea typeface="Nexa Black" charset="0"/>
                <a:cs typeface="Nexa Black" charset="0"/>
              </a:defRPr>
            </a:lvl1pPr>
          </a:lstStyle>
          <a:p>
            <a:pPr marL="171450" lvl="0" indent="-171450"/>
            <a:r>
              <a:rPr lang="en-US" dirty="0"/>
              <a:t>BREADCRUMBS</a:t>
            </a:r>
          </a:p>
        </p:txBody>
      </p:sp>
      <p:sp>
        <p:nvSpPr>
          <p:cNvPr id="5" name="Text Placeholder 4"/>
          <p:cNvSpPr>
            <a:spLocks noGrp="1"/>
          </p:cNvSpPr>
          <p:nvPr>
            <p:ph type="body" sz="quarter" idx="16" hasCustomPrompt="1"/>
          </p:nvPr>
        </p:nvSpPr>
        <p:spPr>
          <a:xfrm>
            <a:off x="685801" y="2791104"/>
            <a:ext cx="2860206" cy="1169988"/>
          </a:xfrm>
        </p:spPr>
        <p:txBody>
          <a:bodyPr vert="horz" lIns="0" tIns="0" rIns="0" bIns="0" rtlCol="0">
            <a:noAutofit/>
          </a:bodyPr>
          <a:lstStyle>
            <a:lvl1pPr marL="0" indent="0" algn="l" defTabSz="914400" rtl="0" eaLnBrk="1" latinLnBrk="0" hangingPunct="1">
              <a:lnSpc>
                <a:spcPct val="130000"/>
              </a:lnSpc>
              <a:spcBef>
                <a:spcPts val="1000"/>
              </a:spcBef>
              <a:buClr>
                <a:schemeClr val="accent5"/>
              </a:buClr>
              <a:buSzPct val="75000"/>
              <a:buFont typeface="Arial" panose="020B0604020202020204" pitchFamily="34" charset="0"/>
              <a:buNone/>
              <a:defRPr lang="en-US" sz="1200" kern="1200" spc="-30" baseline="0" dirty="0">
                <a:solidFill>
                  <a:schemeClr val="tx1"/>
                </a:solidFill>
                <a:latin typeface="+mn-lt"/>
                <a:ea typeface="Open Sans" charset="0"/>
                <a:cs typeface="Open Sans" charset="0"/>
              </a:defRPr>
            </a:lvl1pPr>
          </a:lstStyle>
          <a:p>
            <a:pPr marL="171450" lvl="0" indent="-171450">
              <a:lnSpc>
                <a:spcPct val="130000"/>
              </a:lnSpc>
            </a:pPr>
            <a:r>
              <a:rPr lang="en-US" dirty="0"/>
              <a:t>Click to edit Master text styles</a:t>
            </a:r>
          </a:p>
        </p:txBody>
      </p:sp>
    </p:spTree>
    <p:extLst>
      <p:ext uri="{BB962C8B-B14F-4D97-AF65-F5344CB8AC3E}">
        <p14:creationId xmlns:p14="http://schemas.microsoft.com/office/powerpoint/2010/main" val="362075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613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961813"/>
            <a:ext cx="6000750" cy="2921731"/>
          </a:xfrm>
        </p:spPr>
        <p:txBody>
          <a:bodyPr anchor="b" anchorCtr="0"/>
          <a:lstStyle>
            <a:lvl1pPr>
              <a:lnSpc>
                <a:spcPct val="85000"/>
              </a:lnSpc>
              <a:defRPr sz="4050" b="1" baseline="0">
                <a:latin typeface="+mn-lt"/>
              </a:defRPr>
            </a:lvl1pPr>
          </a:lstStyle>
          <a:p>
            <a:r>
              <a:rPr lang="en-US" dirty="0"/>
              <a:t>Thank You </a:t>
            </a:r>
            <a:br>
              <a:rPr lang="en-US" dirty="0"/>
            </a:br>
            <a:r>
              <a:rPr lang="en-US" dirty="0"/>
              <a:t>Goes Here.</a:t>
            </a:r>
          </a:p>
        </p:txBody>
      </p:sp>
      <p:sp>
        <p:nvSpPr>
          <p:cNvPr id="9" name="Rectangle 8"/>
          <p:cNvSpPr/>
          <p:nvPr/>
        </p:nvSpPr>
        <p:spPr>
          <a:xfrm>
            <a:off x="3100509" y="5503379"/>
            <a:ext cx="5357691" cy="1311128"/>
          </a:xfrm>
          <a:prstGeom prst="rect">
            <a:avLst/>
          </a:prstGeom>
        </p:spPr>
        <p:txBody>
          <a:bodyPr wrap="square" numCol="2" spcCol="182880">
            <a:spAutoFit/>
          </a:bodyPr>
          <a:lstStyle/>
          <a:p>
            <a:pPr>
              <a:lnSpc>
                <a:spcPct val="120000"/>
              </a:lnSpc>
            </a:pPr>
            <a:r>
              <a:rPr lang="en-US" sz="600" dirty="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600" dirty="0">
                <a:latin typeface="Open Sans" charset="0"/>
                <a:ea typeface="Open Sans" charset="0"/>
                <a:cs typeface="Open Sans" charset="0"/>
              </a:rPr>
            </a:br>
            <a:br>
              <a:rPr lang="en-US" sz="600" dirty="0">
                <a:latin typeface="Open Sans" charset="0"/>
                <a:ea typeface="Open Sans" charset="0"/>
                <a:cs typeface="Open Sans" charset="0"/>
              </a:rPr>
            </a:br>
            <a:endParaRPr lang="en-US" sz="600" dirty="0">
              <a:latin typeface="Open Sans" charset="0"/>
              <a:ea typeface="Open Sans" charset="0"/>
              <a:cs typeface="Open Sans" charset="0"/>
            </a:endParaRPr>
          </a:p>
          <a:p>
            <a:pPr>
              <a:lnSpc>
                <a:spcPct val="120000"/>
              </a:lnSpc>
            </a:pPr>
            <a:r>
              <a:rPr lang="en-US" sz="600"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the rules and regulations of public accounting.</a:t>
            </a:r>
          </a:p>
          <a:p>
            <a:pPr>
              <a:lnSpc>
                <a:spcPct val="120000"/>
              </a:lnSpc>
            </a:pPr>
            <a:endParaRPr lang="en-US" sz="600" dirty="0">
              <a:latin typeface="Open Sans" charset="0"/>
              <a:ea typeface="Open Sans" charset="0"/>
              <a:cs typeface="Open Sans" charset="0"/>
              <a:sym typeface="Frutiger Next Pro Light" charset="0"/>
            </a:endParaRPr>
          </a:p>
          <a:p>
            <a:r>
              <a:rPr lang="en-US" sz="600" b="1" dirty="0">
                <a:latin typeface="Open Sans" charset="0"/>
                <a:ea typeface="Open Sans" charset="0"/>
                <a:cs typeface="Open Sans" charset="0"/>
                <a:sym typeface="Frutiger Next Pro Light" charset="0"/>
              </a:rPr>
              <a:t>Copyright © 2017 Deloitte Development LLC. </a:t>
            </a:r>
            <a:br>
              <a:rPr lang="en-US" sz="600" dirty="0">
                <a:latin typeface="Open Sans" charset="0"/>
                <a:ea typeface="Open Sans" charset="0"/>
                <a:cs typeface="Open Sans" charset="0"/>
                <a:sym typeface="Frutiger Next Pro Light" charset="0"/>
              </a:rPr>
            </a:br>
            <a:r>
              <a:rPr lang="en-US" sz="600" b="1" dirty="0">
                <a:latin typeface="Open Sans" charset="0"/>
                <a:ea typeface="Open Sans" charset="0"/>
                <a:cs typeface="Open Sans" charset="0"/>
                <a:sym typeface="Frutiger Next Pro Light" charset="0"/>
              </a:rPr>
              <a:t>All rights reserved. </a:t>
            </a:r>
            <a:r>
              <a:rPr lang="en-US" sz="600" b="1" dirty="0">
                <a:latin typeface="Open Sans" charset="0"/>
                <a:ea typeface="Open Sans" charset="0"/>
                <a:cs typeface="Open Sans" charset="0"/>
              </a:rPr>
              <a:t>Member of Deloitte Touche Tohmatsu Limited</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1" y="762001"/>
            <a:ext cx="1788289" cy="828260"/>
          </a:xfrm>
          <a:prstGeom prst="rect">
            <a:avLst/>
          </a:prstGeom>
        </p:spPr>
      </p:pic>
    </p:spTree>
    <p:extLst>
      <p:ext uri="{BB962C8B-B14F-4D97-AF65-F5344CB8AC3E}">
        <p14:creationId xmlns:p14="http://schemas.microsoft.com/office/powerpoint/2010/main" val="1668053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51873-B636-4D95-A8F3-41C1C7F8B505}"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A3021-20DA-432F-A339-75F4ACAB52DF}" type="slidenum">
              <a:rPr lang="en-US" smtClean="0"/>
              <a:t>‹#›</a:t>
            </a:fld>
            <a:endParaRPr lang="en-US"/>
          </a:p>
        </p:txBody>
      </p:sp>
    </p:spTree>
    <p:extLst>
      <p:ext uri="{BB962C8B-B14F-4D97-AF65-F5344CB8AC3E}">
        <p14:creationId xmlns:p14="http://schemas.microsoft.com/office/powerpoint/2010/main" val="781565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685800" y="1330495"/>
            <a:ext cx="7772400" cy="4470455"/>
          </a:xfrm>
          <a:prstGeom prst="rect">
            <a:avLst/>
          </a:prstGeom>
          <a:noFill/>
        </p:spPr>
        <p:txBody>
          <a:bodyPr wrap="square" rtlCol="0" anchor="ctr">
            <a:spAutoFit/>
          </a:bodyPr>
          <a:lstStyle/>
          <a:p>
            <a:pPr algn="ctr"/>
            <a:r>
              <a:rPr lang="en-US" sz="8625" b="1" dirty="0"/>
              <a:t>Do not use this</a:t>
            </a:r>
            <a:r>
              <a:rPr lang="en-US" sz="8625" b="1" baseline="0" dirty="0"/>
              <a:t> layout</a:t>
            </a:r>
          </a:p>
          <a:p>
            <a:pPr algn="ctr"/>
            <a:endParaRPr lang="en-US" sz="2400" b="1" baseline="0" dirty="0"/>
          </a:p>
          <a:p>
            <a:pPr algn="ctr"/>
            <a:r>
              <a:rPr lang="en-US" sz="4400" b="0" baseline="0" dirty="0"/>
              <a:t>Delete any master slides that occur after this layout</a:t>
            </a:r>
            <a:endParaRPr lang="en-US" sz="4400" b="0" dirty="0"/>
          </a:p>
        </p:txBody>
      </p:sp>
    </p:spTree>
    <p:extLst>
      <p:ext uri="{BB962C8B-B14F-4D97-AF65-F5344CB8AC3E}">
        <p14:creationId xmlns:p14="http://schemas.microsoft.com/office/powerpoint/2010/main" val="49473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End slide">
    <p:bg>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4102101"/>
            <a:ext cx="6416447" cy="2197101"/>
          </a:xfrm>
        </p:spPr>
        <p:txBody>
          <a:bodyPr anchor="b" anchorCtr="0">
            <a:noAutofit/>
          </a:bodyPr>
          <a:lstStyle>
            <a:lvl1pPr>
              <a:lnSpc>
                <a:spcPct val="100000"/>
              </a:lnSpc>
              <a:spcAft>
                <a:spcPts val="600"/>
              </a:spcAft>
              <a:defRPr sz="675">
                <a:solidFill>
                  <a:schemeClr val="bg1"/>
                </a:solidFill>
              </a:defRPr>
            </a:lvl1pPr>
          </a:lstStyle>
          <a:p>
            <a:pPr lvl="0"/>
            <a:r>
              <a:rPr lang="en-US" noProof="0" dirty="0"/>
              <a:t>Click to edit Master text styles</a:t>
            </a:r>
          </a:p>
        </p:txBody>
      </p:sp>
      <p:sp>
        <p:nvSpPr>
          <p:cNvPr id="3" name="Picture Placeholder 2"/>
          <p:cNvSpPr>
            <a:spLocks noGrp="1"/>
          </p:cNvSpPr>
          <p:nvPr>
            <p:ph type="pic" sz="quarter" idx="14" hasCustomPrompt="1"/>
          </p:nvPr>
        </p:nvSpPr>
        <p:spPr>
          <a:xfrm>
            <a:off x="7051948" y="4102100"/>
            <a:ext cx="1739627" cy="1725448"/>
          </a:xfrm>
        </p:spPr>
        <p:txBody>
          <a:bodyPr anchor="ctr" anchorCtr="0"/>
          <a:lstStyle>
            <a:lvl1pPr algn="ctr">
              <a:defRPr sz="900"/>
            </a:lvl1pPr>
          </a:lstStyle>
          <a:p>
            <a:r>
              <a:rPr lang="en-US" sz="900" noProof="0" dirty="0"/>
              <a:t>Insert sponsorship mark here</a:t>
            </a:r>
            <a:endParaRPr lang="en-US" noProof="0" dirty="0"/>
          </a:p>
        </p:txBody>
      </p:sp>
      <p:sp>
        <p:nvSpPr>
          <p:cNvPr id="8" name="Text Placeholder 7"/>
          <p:cNvSpPr>
            <a:spLocks noGrp="1"/>
          </p:cNvSpPr>
          <p:nvPr>
            <p:ph type="body" sz="quarter" idx="15"/>
          </p:nvPr>
        </p:nvSpPr>
        <p:spPr>
          <a:xfrm>
            <a:off x="7051949" y="5935480"/>
            <a:ext cx="1739626" cy="363723"/>
          </a:xfrm>
        </p:spPr>
        <p:txBody>
          <a:bodyPr anchor="b" anchorCtr="0"/>
          <a:lstStyle>
            <a:lvl1pPr>
              <a:lnSpc>
                <a:spcPct val="100000"/>
              </a:lnSpc>
              <a:defRPr sz="950"/>
            </a:lvl1pPr>
          </a:lstStyle>
          <a:p>
            <a:pPr lvl="0"/>
            <a:r>
              <a:rPr lang="en-US" noProof="0" dirty="0"/>
              <a:t>Click to edit Master text styles</a:t>
            </a:r>
          </a:p>
        </p:txBody>
      </p:sp>
      <p:pic>
        <p:nvPicPr>
          <p:cNvPr id="17" name="Picture 16">
            <a:extLst>
              <a:ext uri="{FF2B5EF4-FFF2-40B4-BE49-F238E27FC236}">
                <a16:creationId xmlns:a16="http://schemas.microsoft.com/office/drawing/2014/main" id="{207A78E6-BC8F-4F9F-BA87-934AA78FFF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7950"/>
          <a:stretch/>
        </p:blipFill>
        <p:spPr>
          <a:xfrm>
            <a:off x="685802" y="820570"/>
            <a:ext cx="1788289" cy="348286"/>
          </a:xfrm>
          <a:prstGeom prst="rect">
            <a:avLst/>
          </a:prstGeom>
        </p:spPr>
      </p:pic>
    </p:spTree>
    <p:extLst>
      <p:ext uri="{BB962C8B-B14F-4D97-AF65-F5344CB8AC3E}">
        <p14:creationId xmlns:p14="http://schemas.microsoft.com/office/powerpoint/2010/main" val="133971754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B51873-B636-4D95-A8F3-41C1C7F8B505}"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A3021-20DA-432F-A339-75F4ACAB52DF}" type="slidenum">
              <a:rPr lang="en-US" smtClean="0"/>
              <a:t>‹#›</a:t>
            </a:fld>
            <a:endParaRPr lang="en-US"/>
          </a:p>
        </p:txBody>
      </p:sp>
    </p:spTree>
    <p:extLst>
      <p:ext uri="{BB962C8B-B14F-4D97-AF65-F5344CB8AC3E}">
        <p14:creationId xmlns:p14="http://schemas.microsoft.com/office/powerpoint/2010/main" val="2233843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B51873-B636-4D95-A8F3-41C1C7F8B505}"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A3021-20DA-432F-A339-75F4ACAB52DF}" type="slidenum">
              <a:rPr lang="en-US" smtClean="0"/>
              <a:t>‹#›</a:t>
            </a:fld>
            <a:endParaRPr lang="en-US"/>
          </a:p>
        </p:txBody>
      </p:sp>
    </p:spTree>
    <p:extLst>
      <p:ext uri="{BB962C8B-B14F-4D97-AF65-F5344CB8AC3E}">
        <p14:creationId xmlns:p14="http://schemas.microsoft.com/office/powerpoint/2010/main" val="422459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B51873-B636-4D95-A8F3-41C1C7F8B505}" type="datetimeFigureOut">
              <a:rPr lang="en-US" smtClean="0"/>
              <a:t>5/28/2021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7A3021-20DA-432F-A339-75F4ACAB52DF}" type="slidenum">
              <a:rPr lang="en-US" smtClean="0"/>
              <a:t>‹#›</a:t>
            </a:fld>
            <a:endParaRPr lang="en-US"/>
          </a:p>
        </p:txBody>
      </p:sp>
    </p:spTree>
    <p:extLst>
      <p:ext uri="{BB962C8B-B14F-4D97-AF65-F5344CB8AC3E}">
        <p14:creationId xmlns:p14="http://schemas.microsoft.com/office/powerpoint/2010/main" val="87132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B51873-B636-4D95-A8F3-41C1C7F8B505}" type="datetimeFigureOut">
              <a:rPr lang="en-US" smtClean="0"/>
              <a:t>5/28/2021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7A3021-20DA-432F-A339-75F4ACAB52DF}" type="slidenum">
              <a:rPr lang="en-US" smtClean="0"/>
              <a:t>‹#›</a:t>
            </a:fld>
            <a:endParaRPr lang="en-US"/>
          </a:p>
        </p:txBody>
      </p:sp>
    </p:spTree>
    <p:extLst>
      <p:ext uri="{BB962C8B-B14F-4D97-AF65-F5344CB8AC3E}">
        <p14:creationId xmlns:p14="http://schemas.microsoft.com/office/powerpoint/2010/main" val="240738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51873-B636-4D95-A8F3-41C1C7F8B505}" type="datetimeFigureOut">
              <a:rPr lang="en-US" smtClean="0"/>
              <a:t>5/28/2021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7A3021-20DA-432F-A339-75F4ACAB52DF}" type="slidenum">
              <a:rPr lang="en-US" smtClean="0"/>
              <a:t>‹#›</a:t>
            </a:fld>
            <a:endParaRPr lang="en-US"/>
          </a:p>
        </p:txBody>
      </p:sp>
    </p:spTree>
    <p:extLst>
      <p:ext uri="{BB962C8B-B14F-4D97-AF65-F5344CB8AC3E}">
        <p14:creationId xmlns:p14="http://schemas.microsoft.com/office/powerpoint/2010/main" val="846141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B51873-B636-4D95-A8F3-41C1C7F8B505}"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A3021-20DA-432F-A339-75F4ACAB52DF}" type="slidenum">
              <a:rPr lang="en-US" smtClean="0"/>
              <a:t>‹#›</a:t>
            </a:fld>
            <a:endParaRPr lang="en-US"/>
          </a:p>
        </p:txBody>
      </p:sp>
    </p:spTree>
    <p:extLst>
      <p:ext uri="{BB962C8B-B14F-4D97-AF65-F5344CB8AC3E}">
        <p14:creationId xmlns:p14="http://schemas.microsoft.com/office/powerpoint/2010/main" val="54513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B51873-B636-4D95-A8F3-41C1C7F8B505}"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A3021-20DA-432F-A339-75F4ACAB52DF}" type="slidenum">
              <a:rPr lang="en-US" smtClean="0"/>
              <a:t>‹#›</a:t>
            </a:fld>
            <a:endParaRPr lang="en-US"/>
          </a:p>
        </p:txBody>
      </p:sp>
    </p:spTree>
    <p:extLst>
      <p:ext uri="{BB962C8B-B14F-4D97-AF65-F5344CB8AC3E}">
        <p14:creationId xmlns:p14="http://schemas.microsoft.com/office/powerpoint/2010/main" val="314902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51873-B636-4D95-A8F3-41C1C7F8B505}" type="datetimeFigureOut">
              <a:rPr lang="en-US" smtClean="0"/>
              <a:t>5/28/2021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A3021-20DA-432F-A339-75F4ACAB52DF}" type="slidenum">
              <a:rPr lang="en-US" smtClean="0"/>
              <a:t>‹#›</a:t>
            </a:fld>
            <a:endParaRPr lang="en-US"/>
          </a:p>
        </p:txBody>
      </p:sp>
    </p:spTree>
    <p:extLst>
      <p:ext uri="{BB962C8B-B14F-4D97-AF65-F5344CB8AC3E}">
        <p14:creationId xmlns:p14="http://schemas.microsoft.com/office/powerpoint/2010/main" val="3056386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828800"/>
            <a:ext cx="7772400" cy="43462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686184" y="718263"/>
            <a:ext cx="7772016" cy="879756"/>
          </a:xfrm>
          <a:prstGeom prst="rect">
            <a:avLst/>
          </a:prstGeom>
        </p:spPr>
        <p:txBody>
          <a:bodyPr vert="horz" lIns="0" tIns="45720" rIns="91440" bIns="0" rtlCol="0" anchor="t" anchorCtr="0">
            <a:noAutofit/>
          </a:bodyPr>
          <a:lstStyle/>
          <a:p>
            <a:r>
              <a:rPr lang="en-US" dirty="0"/>
              <a:t>Click To Edit Master Title</a:t>
            </a:r>
          </a:p>
        </p:txBody>
      </p:sp>
      <p:sp>
        <p:nvSpPr>
          <p:cNvPr id="4" name="Rectangle 2"/>
          <p:cNvSpPr>
            <a:spLocks/>
          </p:cNvSpPr>
          <p:nvPr userDrawn="1"/>
        </p:nvSpPr>
        <p:spPr bwMode="auto">
          <a:xfrm>
            <a:off x="686040" y="6444148"/>
            <a:ext cx="2388474"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6"/>
                </a:solidFill>
                <a:latin typeface="Open Sans" charset="0"/>
                <a:ea typeface="Open Sans" charset="0"/>
                <a:cs typeface="Open Sans" charset="0"/>
                <a:sym typeface="Frutiger Next Pro Light" charset="0"/>
              </a:rPr>
              <a:t>‹#›</a:t>
            </a:fld>
            <a:r>
              <a:rPr lang="en-US" sz="600" dirty="0">
                <a:solidFill>
                  <a:schemeClr val="accent6"/>
                </a:solidFill>
                <a:latin typeface="Open Sans" charset="0"/>
                <a:ea typeface="Open Sans" charset="0"/>
                <a:cs typeface="Open Sans" charset="0"/>
                <a:sym typeface="Frutiger Next Pro Light" charset="0"/>
              </a:rPr>
              <a:t>  |  Copyright © 2021 Deloitte Consulting LLP. All rights reserved.</a:t>
            </a:r>
          </a:p>
        </p:txBody>
      </p:sp>
      <p:sp>
        <p:nvSpPr>
          <p:cNvPr id="6" name="Rectangle 2">
            <a:extLst>
              <a:ext uri="{FF2B5EF4-FFF2-40B4-BE49-F238E27FC236}">
                <a16:creationId xmlns:a16="http://schemas.microsoft.com/office/drawing/2014/main" id="{9F2F8B5A-8320-48F2-9579-7F1E143B3E18}"/>
              </a:ext>
            </a:extLst>
          </p:cNvPr>
          <p:cNvSpPr>
            <a:spLocks/>
          </p:cNvSpPr>
          <p:nvPr userDrawn="1"/>
        </p:nvSpPr>
        <p:spPr bwMode="auto">
          <a:xfrm>
            <a:off x="5686367" y="6444148"/>
            <a:ext cx="277159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r>
              <a:rPr lang="en-US" sz="600" dirty="0">
                <a:solidFill>
                  <a:schemeClr val="tx1">
                    <a:lumMod val="50000"/>
                    <a:lumOff val="50000"/>
                  </a:schemeClr>
                </a:solidFill>
                <a:latin typeface="Open Sans" charset="0"/>
                <a:ea typeface="Open Sans" charset="0"/>
                <a:cs typeface="Open Sans" charset="0"/>
                <a:sym typeface="Frutiger Next Pro Light" charset="0"/>
              </a:rPr>
              <a:t>System of Systems Engineering Collaborators Information Exchange (</a:t>
            </a:r>
            <a:r>
              <a:rPr lang="en-US" sz="600" dirty="0" err="1">
                <a:solidFill>
                  <a:schemeClr val="tx1">
                    <a:lumMod val="50000"/>
                    <a:lumOff val="50000"/>
                  </a:schemeClr>
                </a:solidFill>
                <a:latin typeface="Open Sans" charset="0"/>
                <a:ea typeface="Open Sans" charset="0"/>
                <a:cs typeface="Open Sans" charset="0"/>
                <a:sym typeface="Frutiger Next Pro Light" charset="0"/>
              </a:rPr>
              <a:t>SoSECIE</a:t>
            </a:r>
            <a:r>
              <a:rPr lang="en-US" sz="600" dirty="0">
                <a:solidFill>
                  <a:schemeClr val="tx1">
                    <a:lumMod val="50000"/>
                    <a:lumOff val="50000"/>
                  </a:schemeClr>
                </a:solidFill>
                <a:latin typeface="Open Sans" charset="0"/>
                <a:ea typeface="Open Sans" charset="0"/>
                <a:cs typeface="Open Sans" charset="0"/>
                <a:sym typeface="Frutiger Next Pro Light" charset="0"/>
              </a:rPr>
              <a:t>)</a:t>
            </a:r>
          </a:p>
        </p:txBody>
      </p:sp>
    </p:spTree>
    <p:extLst>
      <p:ext uri="{BB962C8B-B14F-4D97-AF65-F5344CB8AC3E}">
        <p14:creationId xmlns:p14="http://schemas.microsoft.com/office/powerpoint/2010/main" val="17697099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l" defTabSz="685800" rtl="0" eaLnBrk="1" latinLnBrk="0" hangingPunct="1">
        <a:lnSpc>
          <a:spcPct val="80000"/>
        </a:lnSpc>
        <a:spcBef>
          <a:spcPct val="0"/>
        </a:spcBef>
        <a:buNone/>
        <a:defRPr sz="32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432">
          <p15:clr>
            <a:srgbClr val="F26B43"/>
          </p15:clr>
        </p15:guide>
        <p15:guide id="4" pos="5328">
          <p15:clr>
            <a:srgbClr val="F26B43"/>
          </p15:clr>
        </p15:guide>
        <p15:guide id="5" pos="2400">
          <p15:clr>
            <a:srgbClr val="F26B43"/>
          </p15:clr>
        </p15:guide>
        <p15:guide id="6" orient="horz" pos="1152">
          <p15:clr>
            <a:srgbClr val="F26B43"/>
          </p15:clr>
        </p15:guide>
        <p15:guide id="7" pos="2232">
          <p15:clr>
            <a:srgbClr val="F26B43"/>
          </p15:clr>
        </p15:guide>
        <p15:guide id="8" orient="horz" pos="288">
          <p15:clr>
            <a:srgbClr val="F26B43"/>
          </p15:clr>
        </p15:guide>
        <p15:guide id="9"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mitre.tahoe.appsembler.com/blo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sosecie@mitre.org" TargetMode="External"/></Relationships>
</file>

<file path=ppt/slides/_rels/slide10.xml.rels><?xml version="1.0" encoding="UTF-8" standalone="yes"?>
<Relationships xmlns="http://schemas.openxmlformats.org/package/2006/relationships"><Relationship Id="rId3" Type="http://schemas.openxmlformats.org/officeDocument/2006/relationships/tags" Target="../tags/tag3.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notesSlide" Target="../notesSlides/notesSlide9.xml"/><Relationship Id="rId4"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svg"/><Relationship Id="rId7" Type="http://schemas.openxmlformats.org/officeDocument/2006/relationships/image" Target="../media/image28.sv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hyperlink" Target="http://www.deloitte.com/us/about"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djurkiewicz@deloitte.com" TargetMode="External"/><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4967-5AB8-479E-9678-2B68AE6DECF8}"/>
              </a:ext>
            </a:extLst>
          </p:cNvPr>
          <p:cNvSpPr>
            <a:spLocks noGrp="1"/>
          </p:cNvSpPr>
          <p:nvPr>
            <p:ph type="title"/>
          </p:nvPr>
        </p:nvSpPr>
        <p:spPr/>
        <p:txBody>
          <a:bodyPr/>
          <a:lstStyle/>
          <a:p>
            <a:r>
              <a:rPr lang="en-US" dirty="0"/>
              <a:t>  </a:t>
            </a:r>
          </a:p>
        </p:txBody>
      </p:sp>
      <p:sp>
        <p:nvSpPr>
          <p:cNvPr id="4" name="Title 5">
            <a:extLst>
              <a:ext uri="{FF2B5EF4-FFF2-40B4-BE49-F238E27FC236}">
                <a16:creationId xmlns:a16="http://schemas.microsoft.com/office/drawing/2014/main" id="{2F212F92-640B-4ABC-957A-25AA65232026}"/>
              </a:ext>
            </a:extLst>
          </p:cNvPr>
          <p:cNvSpPr txBox="1">
            <a:spLocks/>
          </p:cNvSpPr>
          <p:nvPr/>
        </p:nvSpPr>
        <p:spPr>
          <a:xfrm>
            <a:off x="-1" y="609600"/>
            <a:ext cx="9144000" cy="1983239"/>
          </a:xfrm>
          <a:prstGeom prst="rect">
            <a:avLst/>
          </a:prstGeom>
        </p:spPr>
        <p:txBody>
          <a:bodyPr anchor="ctr" anchorCtr="0">
            <a:noAutofit/>
          </a:bodyPr>
          <a:lstStyle>
            <a:lvl1pPr algn="ctr" rtl="0" eaLnBrk="0" fontAlgn="base" hangingPunct="0">
              <a:spcBef>
                <a:spcPct val="0"/>
              </a:spcBef>
              <a:spcAft>
                <a:spcPct val="0"/>
              </a:spcAft>
              <a:defRPr sz="4000" b="1">
                <a:ln>
                  <a:solidFill>
                    <a:sysClr val="windowText" lastClr="000000"/>
                  </a:solidFill>
                </a:ln>
                <a:solidFill>
                  <a:srgbClr val="FFFF00"/>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nSpc>
                <a:spcPct val="80000"/>
              </a:lnSpc>
              <a:spcBef>
                <a:spcPct val="20000"/>
              </a:spcBef>
            </a:pPr>
            <a:r>
              <a:rPr lang="en-US" sz="2800" b="0" kern="0" dirty="0">
                <a:ln w="0"/>
                <a:solidFill>
                  <a:schemeClr val="tx1"/>
                </a:solidFill>
                <a:effectLst/>
                <a:latin typeface="+mn-lt"/>
                <a:ea typeface="+mn-ea"/>
                <a:cs typeface="+mn-cs"/>
              </a:rPr>
              <a:t>Welcome to the</a:t>
            </a:r>
            <a:br>
              <a:rPr lang="en-US" sz="2800" b="0" kern="0" dirty="0">
                <a:ln w="0"/>
                <a:solidFill>
                  <a:schemeClr val="tx1"/>
                </a:solidFill>
                <a:effectLst/>
                <a:latin typeface="+mn-lt"/>
                <a:ea typeface="+mn-ea"/>
                <a:cs typeface="+mn-cs"/>
              </a:rPr>
            </a:br>
            <a:r>
              <a:rPr lang="en-US" sz="2800" b="0" kern="0" dirty="0">
                <a:ln w="0"/>
                <a:solidFill>
                  <a:schemeClr val="tx1"/>
                </a:solidFill>
                <a:effectLst/>
                <a:latin typeface="+mn-lt"/>
                <a:ea typeface="+mn-ea"/>
                <a:cs typeface="+mn-cs"/>
              </a:rPr>
              <a:t>2021 System of Systems Engineering Collaborators Information Exchange (SoSECIE)</a:t>
            </a:r>
          </a:p>
        </p:txBody>
      </p:sp>
      <p:sp>
        <p:nvSpPr>
          <p:cNvPr id="5" name="object 2">
            <a:extLst>
              <a:ext uri="{FF2B5EF4-FFF2-40B4-BE49-F238E27FC236}">
                <a16:creationId xmlns:a16="http://schemas.microsoft.com/office/drawing/2014/main" id="{54A0A089-7DAB-4613-94B1-E2600C759828}"/>
              </a:ext>
            </a:extLst>
          </p:cNvPr>
          <p:cNvSpPr txBox="1">
            <a:spLocks/>
          </p:cNvSpPr>
          <p:nvPr/>
        </p:nvSpPr>
        <p:spPr>
          <a:xfrm>
            <a:off x="76200" y="4114800"/>
            <a:ext cx="9144000" cy="2493891"/>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300" i="1" kern="0" dirty="0"/>
              <a:t>We will start at 11AM Eastern Time</a:t>
            </a:r>
          </a:p>
          <a:p>
            <a:pPr marL="0" indent="0" algn="ctr">
              <a:buNone/>
            </a:pPr>
            <a:r>
              <a:rPr lang="en-US" sz="2300" i="1" kern="0" dirty="0"/>
              <a:t>You can download today’s presentation from the SoSECIE Website:</a:t>
            </a:r>
          </a:p>
          <a:p>
            <a:pPr marL="0" indent="0" algn="ctr">
              <a:buNone/>
            </a:pPr>
            <a:r>
              <a:rPr lang="en-US" sz="2300" i="1" kern="0" dirty="0">
                <a:hlinkClick r:id="rId3"/>
              </a:rPr>
              <a:t>https://mitre.tahoe.appsembler.com/blog </a:t>
            </a:r>
            <a:endParaRPr lang="en-US" sz="2300" i="1" kern="0" dirty="0"/>
          </a:p>
          <a:p>
            <a:pPr marL="0" indent="0" algn="ctr">
              <a:buNone/>
            </a:pPr>
            <a:r>
              <a:rPr lang="en-US" sz="2300" i="1" kern="0" dirty="0"/>
              <a:t>To add/remove yourself from the email list or suggest a future topic or</a:t>
            </a:r>
          </a:p>
          <a:p>
            <a:pPr marL="0" indent="0" algn="ctr">
              <a:buNone/>
            </a:pPr>
            <a:r>
              <a:rPr lang="en-US" sz="2300" i="1" kern="0" dirty="0"/>
              <a:t>speaker, send an email to </a:t>
            </a:r>
            <a:r>
              <a:rPr lang="en-US" sz="2300" i="1" kern="0" dirty="0">
                <a:hlinkClick r:id="rId4"/>
              </a:rPr>
              <a:t>sosecie@mitre.org</a:t>
            </a:r>
            <a:r>
              <a:rPr lang="en-US" sz="2300" i="1" kern="0" dirty="0"/>
              <a:t> </a:t>
            </a:r>
            <a:endParaRPr lang="en-US" kern="0" dirty="0"/>
          </a:p>
        </p:txBody>
      </p:sp>
      <p:sp>
        <p:nvSpPr>
          <p:cNvPr id="9" name="Title 3">
            <a:extLst>
              <a:ext uri="{FF2B5EF4-FFF2-40B4-BE49-F238E27FC236}">
                <a16:creationId xmlns:a16="http://schemas.microsoft.com/office/drawing/2014/main" id="{6AB7CFD5-FA73-4AA6-8A09-9CC5BFF7A2CF}"/>
              </a:ext>
            </a:extLst>
          </p:cNvPr>
          <p:cNvSpPr txBox="1">
            <a:spLocks/>
          </p:cNvSpPr>
          <p:nvPr/>
        </p:nvSpPr>
        <p:spPr>
          <a:xfrm>
            <a:off x="76201" y="126523"/>
            <a:ext cx="9143999" cy="838415"/>
          </a:xfrm>
          <a:prstGeom prst="rect">
            <a:avLst/>
          </a:prstGeom>
        </p:spPr>
        <p:txBody>
          <a:bodyPr anchor="ctr" anchorCtr="0"/>
          <a:lstStyle>
            <a:lvl1pPr algn="ctr" rtl="0" eaLnBrk="0" fontAlgn="base" hangingPunct="0">
              <a:spcBef>
                <a:spcPct val="0"/>
              </a:spcBef>
              <a:spcAft>
                <a:spcPct val="0"/>
              </a:spcAft>
              <a:defRPr sz="4000" b="1">
                <a:ln>
                  <a:solidFill>
                    <a:sysClr val="windowText" lastClr="000000"/>
                  </a:solidFill>
                </a:ln>
                <a:solidFill>
                  <a:srgbClr val="FFFF00"/>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r>
              <a:rPr lang="en-US" kern="0" dirty="0" err="1">
                <a:ln w="0"/>
                <a:solidFill>
                  <a:schemeClr val="tx1"/>
                </a:solidFill>
                <a:effectLst>
                  <a:outerShdw blurRad="38100" dist="19050" dir="2700000" algn="tl" rotWithShape="0">
                    <a:schemeClr val="dk1">
                      <a:alpha val="40000"/>
                    </a:schemeClr>
                  </a:outerShdw>
                </a:effectLst>
              </a:rPr>
              <a:t>SoSECIE</a:t>
            </a:r>
            <a:r>
              <a:rPr lang="en-US" kern="0" dirty="0">
                <a:ln w="0"/>
                <a:solidFill>
                  <a:schemeClr val="tx1"/>
                </a:solidFill>
                <a:effectLst>
                  <a:outerShdw blurRad="38100" dist="19050" dir="2700000" algn="tl" rotWithShape="0">
                    <a:schemeClr val="dk1">
                      <a:alpha val="40000"/>
                    </a:schemeClr>
                  </a:outerShdw>
                </a:effectLst>
              </a:rPr>
              <a:t> Webinar</a:t>
            </a:r>
          </a:p>
        </p:txBody>
      </p:sp>
      <p:pic>
        <p:nvPicPr>
          <p:cNvPr id="3" name="Picture 2">
            <a:extLst>
              <a:ext uri="{FF2B5EF4-FFF2-40B4-BE49-F238E27FC236}">
                <a16:creationId xmlns:a16="http://schemas.microsoft.com/office/drawing/2014/main" id="{38B55566-EFC0-4D79-B8B4-1B7C8D75C4C8}"/>
              </a:ext>
            </a:extLst>
          </p:cNvPr>
          <p:cNvPicPr>
            <a:picLocks noChangeAspect="1"/>
          </p:cNvPicPr>
          <p:nvPr/>
        </p:nvPicPr>
        <p:blipFill>
          <a:blip r:embed="rId5"/>
          <a:stretch>
            <a:fillRect/>
          </a:stretch>
        </p:blipFill>
        <p:spPr>
          <a:xfrm>
            <a:off x="997310" y="2507682"/>
            <a:ext cx="2786836" cy="1266744"/>
          </a:xfrm>
          <a:prstGeom prst="rect">
            <a:avLst/>
          </a:prstGeom>
        </p:spPr>
      </p:pic>
      <p:pic>
        <p:nvPicPr>
          <p:cNvPr id="6" name="Picture 5">
            <a:extLst>
              <a:ext uri="{FF2B5EF4-FFF2-40B4-BE49-F238E27FC236}">
                <a16:creationId xmlns:a16="http://schemas.microsoft.com/office/drawing/2014/main" id="{D1B09488-14A6-47D3-BFF8-F9A1F7DFB378}"/>
              </a:ext>
            </a:extLst>
          </p:cNvPr>
          <p:cNvPicPr>
            <a:picLocks noChangeAspect="1"/>
          </p:cNvPicPr>
          <p:nvPr/>
        </p:nvPicPr>
        <p:blipFill>
          <a:blip r:embed="rId6"/>
          <a:stretch>
            <a:fillRect/>
          </a:stretch>
        </p:blipFill>
        <p:spPr>
          <a:xfrm>
            <a:off x="4266458" y="2553122"/>
            <a:ext cx="4046199" cy="1200521"/>
          </a:xfrm>
          <a:prstGeom prst="rect">
            <a:avLst/>
          </a:prstGeom>
        </p:spPr>
      </p:pic>
    </p:spTree>
    <p:extLst>
      <p:ext uri="{BB962C8B-B14F-4D97-AF65-F5344CB8AC3E}">
        <p14:creationId xmlns:p14="http://schemas.microsoft.com/office/powerpoint/2010/main" val="325266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15214-B69E-4BF9-A936-12199B102EA3}"/>
              </a:ext>
            </a:extLst>
          </p:cNvPr>
          <p:cNvSpPr>
            <a:spLocks noGrp="1"/>
          </p:cNvSpPr>
          <p:nvPr>
            <p:ph type="title"/>
          </p:nvPr>
        </p:nvSpPr>
        <p:spPr>
          <a:xfrm>
            <a:off x="685800" y="139353"/>
            <a:ext cx="7772400" cy="594360"/>
          </a:xfrm>
        </p:spPr>
        <p:txBody>
          <a:bodyPr/>
          <a:lstStyle/>
          <a:p>
            <a:r>
              <a:rPr lang="en-US" sz="2400" dirty="0"/>
              <a:t>Critical Success Factors</a:t>
            </a:r>
          </a:p>
        </p:txBody>
      </p:sp>
      <p:sp>
        <p:nvSpPr>
          <p:cNvPr id="48" name="Rectangle 47">
            <a:extLst>
              <a:ext uri="{FF2B5EF4-FFF2-40B4-BE49-F238E27FC236}">
                <a16:creationId xmlns:a16="http://schemas.microsoft.com/office/drawing/2014/main" id="{137F15E8-9DA4-436E-82B7-68057D2EF780}"/>
              </a:ext>
            </a:extLst>
          </p:cNvPr>
          <p:cNvSpPr/>
          <p:nvPr/>
        </p:nvSpPr>
        <p:spPr bwMode="gray">
          <a:xfrm>
            <a:off x="0" y="908576"/>
            <a:ext cx="9144000" cy="59436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49" name="TextBox 48">
            <a:extLst>
              <a:ext uri="{FF2B5EF4-FFF2-40B4-BE49-F238E27FC236}">
                <a16:creationId xmlns:a16="http://schemas.microsoft.com/office/drawing/2014/main" id="{A1AD3471-887E-4E46-BC68-3F67F5D1BA7A}"/>
              </a:ext>
            </a:extLst>
          </p:cNvPr>
          <p:cNvSpPr txBox="1"/>
          <p:nvPr/>
        </p:nvSpPr>
        <p:spPr>
          <a:xfrm>
            <a:off x="275254" y="928757"/>
            <a:ext cx="8593493" cy="907941"/>
          </a:xfrm>
          <a:prstGeom prst="rect">
            <a:avLst/>
          </a:prstGeom>
          <a:noFill/>
        </p:spPr>
        <p:txBody>
          <a:bodyPr wrap="square" lIns="0" tIns="0" rIns="0" bIns="0" rtlCol="0">
            <a:spAutoFit/>
          </a:bodyPr>
          <a:lstStyle/>
          <a:p>
            <a:pPr lvl="0" algn="ctr" defTabSz="1219170">
              <a:spcBef>
                <a:spcPts val="600"/>
              </a:spcBef>
              <a:buSzPct val="100000"/>
              <a:defRPr/>
            </a:pPr>
            <a:r>
              <a:rPr lang="en-US" b="1" i="1" dirty="0">
                <a:solidFill>
                  <a:prstClr val="white"/>
                </a:solidFill>
              </a:rPr>
              <a:t>There are three distinct factors that drove the utility of the Shipyard of the Future Model. </a:t>
            </a:r>
          </a:p>
          <a:p>
            <a:pPr lvl="0" defTabSz="1219170">
              <a:spcBef>
                <a:spcPts val="600"/>
              </a:spcBef>
              <a:buSzPct val="100000"/>
              <a:defRPr/>
            </a:pPr>
            <a:r>
              <a:rPr lang="en-US" b="1" i="1" dirty="0">
                <a:solidFill>
                  <a:prstClr val="white"/>
                </a:solidFill>
              </a:rPr>
              <a:t>.</a:t>
            </a:r>
          </a:p>
        </p:txBody>
      </p:sp>
      <p:sp>
        <p:nvSpPr>
          <p:cNvPr id="35" name="Freeform 3">
            <a:extLst>
              <a:ext uri="{FF2B5EF4-FFF2-40B4-BE49-F238E27FC236}">
                <a16:creationId xmlns:a16="http://schemas.microsoft.com/office/drawing/2014/main" id="{9E1D3145-22CE-4B16-8661-C4743EB9F0BD}"/>
              </a:ext>
            </a:extLst>
          </p:cNvPr>
          <p:cNvSpPr>
            <a:spLocks/>
          </p:cNvSpPr>
          <p:nvPr/>
        </p:nvSpPr>
        <p:spPr bwMode="blackWhite">
          <a:xfrm rot="16200000">
            <a:off x="3008341" y="217923"/>
            <a:ext cx="2590803" cy="5507567"/>
          </a:xfrm>
          <a:custGeom>
            <a:avLst/>
            <a:gdLst>
              <a:gd name="T0" fmla="*/ 2147483647 w 2634"/>
              <a:gd name="T1" fmla="*/ 2147483647 h 2443"/>
              <a:gd name="T2" fmla="*/ 2147483647 w 2634"/>
              <a:gd name="T3" fmla="*/ 2147483647 h 2443"/>
              <a:gd name="T4" fmla="*/ 2147483647 w 2634"/>
              <a:gd name="T5" fmla="*/ 2147483647 h 2443"/>
              <a:gd name="T6" fmla="*/ 2147483647 w 2634"/>
              <a:gd name="T7" fmla="*/ 2147483647 h 2443"/>
              <a:gd name="T8" fmla="*/ 2147483647 w 2634"/>
              <a:gd name="T9" fmla="*/ 2147483647 h 2443"/>
              <a:gd name="T10" fmla="*/ 2147483647 w 2634"/>
              <a:gd name="T11" fmla="*/ 0 h 2443"/>
              <a:gd name="T12" fmla="*/ 0 w 2634"/>
              <a:gd name="T13" fmla="*/ 0 h 2443"/>
              <a:gd name="T14" fmla="*/ 2147483647 w 2634"/>
              <a:gd name="T15" fmla="*/ 2147483647 h 2443"/>
              <a:gd name="T16" fmla="*/ 0 60000 65536"/>
              <a:gd name="T17" fmla="*/ 0 60000 65536"/>
              <a:gd name="T18" fmla="*/ 0 60000 65536"/>
              <a:gd name="T19" fmla="*/ 0 60000 65536"/>
              <a:gd name="T20" fmla="*/ 0 60000 65536"/>
              <a:gd name="T21" fmla="*/ 0 60000 65536"/>
              <a:gd name="T22" fmla="*/ 0 60000 65536"/>
              <a:gd name="T23" fmla="*/ 0 60000 65536"/>
              <a:gd name="T24" fmla="*/ 0 w 2634"/>
              <a:gd name="T25" fmla="*/ 0 h 2443"/>
              <a:gd name="T26" fmla="*/ 2634 w 2634"/>
              <a:gd name="T27" fmla="*/ 2443 h 24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4" h="2443">
                <a:moveTo>
                  <a:pt x="791" y="2042"/>
                </a:moveTo>
                <a:lnTo>
                  <a:pt x="495" y="2042"/>
                </a:lnTo>
                <a:lnTo>
                  <a:pt x="1318" y="2443"/>
                </a:lnTo>
                <a:lnTo>
                  <a:pt x="2141" y="2042"/>
                </a:lnTo>
                <a:lnTo>
                  <a:pt x="1799" y="2042"/>
                </a:lnTo>
                <a:lnTo>
                  <a:pt x="2634" y="0"/>
                </a:lnTo>
                <a:lnTo>
                  <a:pt x="0" y="0"/>
                </a:lnTo>
                <a:lnTo>
                  <a:pt x="791" y="2042"/>
                </a:lnTo>
                <a:close/>
              </a:path>
            </a:pathLst>
          </a:custGeom>
          <a:solidFill>
            <a:schemeClr val="accent4"/>
          </a:solidFill>
          <a:ln w="9525" cap="rnd">
            <a:noFill/>
            <a:round/>
            <a:headEnd/>
            <a:tailEnd/>
          </a:ln>
        </p:spPr>
        <p:txBody>
          <a:bodyPr lIns="36000" tIns="36000" rIns="36000" bIns="3600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Open Sans"/>
              <a:ea typeface="+mn-ea"/>
              <a:cs typeface="+mn-cs"/>
            </a:endParaRPr>
          </a:p>
        </p:txBody>
      </p:sp>
      <p:sp>
        <p:nvSpPr>
          <p:cNvPr id="36" name="Rectangle 4">
            <a:extLst>
              <a:ext uri="{FF2B5EF4-FFF2-40B4-BE49-F238E27FC236}">
                <a16:creationId xmlns:a16="http://schemas.microsoft.com/office/drawing/2014/main" id="{AA89407F-6F6E-49B8-B890-F8E249DB3F88}"/>
              </a:ext>
            </a:extLst>
          </p:cNvPr>
          <p:cNvSpPr>
            <a:spLocks noChangeArrowheads="1"/>
          </p:cNvSpPr>
          <p:nvPr/>
        </p:nvSpPr>
        <p:spPr bwMode="blackWhite">
          <a:xfrm rot="16200000">
            <a:off x="4128476" y="2922022"/>
            <a:ext cx="2242147" cy="131736"/>
          </a:xfrm>
          <a:prstGeom prst="rect">
            <a:avLst/>
          </a:prstGeom>
          <a:solidFill>
            <a:schemeClr val="bg2"/>
          </a:solidFill>
          <a:ln w="9525">
            <a:noFill/>
            <a:miter lim="800000"/>
            <a:headEnd/>
            <a:tailEnd/>
          </a:ln>
        </p:spPr>
        <p:txBody>
          <a:bodyPr wrap="none" lIns="36000" tIns="36000" rIns="36000" bIns="3600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7" name="Rectangle 5">
            <a:extLst>
              <a:ext uri="{FF2B5EF4-FFF2-40B4-BE49-F238E27FC236}">
                <a16:creationId xmlns:a16="http://schemas.microsoft.com/office/drawing/2014/main" id="{F97EACBF-3292-4F80-89D0-6CFC5ECF23E0}"/>
              </a:ext>
            </a:extLst>
          </p:cNvPr>
          <p:cNvSpPr>
            <a:spLocks noChangeArrowheads="1"/>
          </p:cNvSpPr>
          <p:nvPr/>
        </p:nvSpPr>
        <p:spPr bwMode="blackWhite">
          <a:xfrm rot="16200000" flipV="1">
            <a:off x="2146361" y="2922023"/>
            <a:ext cx="2242147" cy="131737"/>
          </a:xfrm>
          <a:prstGeom prst="rect">
            <a:avLst/>
          </a:prstGeom>
          <a:solidFill>
            <a:schemeClr val="bg2"/>
          </a:solidFill>
          <a:ln w="9525">
            <a:noFill/>
            <a:miter lim="800000"/>
            <a:headEnd/>
            <a:tailEnd/>
          </a:ln>
        </p:spPr>
        <p:txBody>
          <a:bodyPr wrap="none" lIns="36000" tIns="36000" rIns="36000" bIns="3600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8" name="Rectangle 6">
            <a:extLst>
              <a:ext uri="{FF2B5EF4-FFF2-40B4-BE49-F238E27FC236}">
                <a16:creationId xmlns:a16="http://schemas.microsoft.com/office/drawing/2014/main" id="{91C3A22D-B5EE-42C5-A478-08B25C1CFC63}"/>
              </a:ext>
            </a:extLst>
          </p:cNvPr>
          <p:cNvSpPr>
            <a:spLocks noChangeArrowheads="1"/>
          </p:cNvSpPr>
          <p:nvPr>
            <p:custDataLst>
              <p:tags r:id="rId1"/>
            </p:custDataLst>
          </p:nvPr>
        </p:nvSpPr>
        <p:spPr bwMode="auto">
          <a:xfrm rot="10800000" flipH="1" flipV="1">
            <a:off x="1613454" y="2457634"/>
            <a:ext cx="1480211" cy="1000274"/>
          </a:xfrm>
          <a:prstGeom prst="rect">
            <a:avLst/>
          </a:prstGeom>
          <a:noFill/>
          <a:ln w="9525">
            <a:noFill/>
            <a:miter lim="800000"/>
            <a:headEnd/>
            <a:tailEnd/>
          </a:ln>
        </p:spPr>
        <p:txBody>
          <a:bodyPr wrap="square" lIns="0" tIns="0" rIns="0" bIns="0" anchor="ctr" anchorCtr="0">
            <a:spAutoFit/>
          </a:bodyPr>
          <a:lstStyle/>
          <a:p>
            <a:pPr marL="0" marR="0" lvl="0" indent="0" defTabSz="787400" rtl="0" eaLnBrk="1" fontAlgn="auto" latinLnBrk="0" hangingPunct="1">
              <a:lnSpc>
                <a:spcPct val="100000"/>
              </a:lnSpc>
              <a:spcBef>
                <a:spcPct val="80000"/>
              </a:spcBef>
              <a:spcAft>
                <a:spcPts val="0"/>
              </a:spcAft>
              <a:buClrTx/>
              <a:buSzTx/>
              <a:buFontTx/>
              <a:buNone/>
              <a:tabLst/>
              <a:defRPr/>
            </a:pPr>
            <a:r>
              <a:rPr lang="en-US" sz="1300" b="1" dirty="0">
                <a:solidFill>
                  <a:prstClr val="white"/>
                </a:solidFill>
                <a:latin typeface="Chronicle Display Black"/>
              </a:rPr>
              <a:t>Establish a baseline by modeling the As-Is State and evaluating for process inefficiencies</a:t>
            </a:r>
            <a:endParaRPr kumimoji="0" lang="en-US" sz="1300" b="1" i="0" u="none" strike="noStrike" kern="1200" cap="none" spc="0" normalizeH="0" baseline="0" noProof="0" dirty="0">
              <a:ln>
                <a:noFill/>
              </a:ln>
              <a:solidFill>
                <a:prstClr val="white"/>
              </a:solidFill>
              <a:effectLst/>
              <a:uLnTx/>
              <a:uFillTx/>
              <a:latin typeface="Chronicle Display Black"/>
              <a:ea typeface="+mn-ea"/>
              <a:cs typeface="+mn-cs"/>
            </a:endParaRPr>
          </a:p>
        </p:txBody>
      </p:sp>
      <p:sp>
        <p:nvSpPr>
          <p:cNvPr id="39" name="Rectangle 8">
            <a:extLst>
              <a:ext uri="{FF2B5EF4-FFF2-40B4-BE49-F238E27FC236}">
                <a16:creationId xmlns:a16="http://schemas.microsoft.com/office/drawing/2014/main" id="{F2448916-7FF2-4B4C-BCDC-C0B71B14F7E6}"/>
              </a:ext>
            </a:extLst>
          </p:cNvPr>
          <p:cNvSpPr>
            <a:spLocks noChangeArrowheads="1"/>
          </p:cNvSpPr>
          <p:nvPr>
            <p:custDataLst>
              <p:tags r:id="rId2"/>
            </p:custDataLst>
          </p:nvPr>
        </p:nvSpPr>
        <p:spPr bwMode="auto">
          <a:xfrm>
            <a:off x="3444024" y="2494337"/>
            <a:ext cx="1796482" cy="1000274"/>
          </a:xfrm>
          <a:prstGeom prst="rect">
            <a:avLst/>
          </a:prstGeom>
          <a:noFill/>
          <a:ln w="9525">
            <a:noFill/>
            <a:miter lim="800000"/>
            <a:headEnd/>
            <a:tailEnd/>
          </a:ln>
        </p:spPr>
        <p:txBody>
          <a:bodyPr wrap="square" lIns="0" tIns="0" rIns="0" bIns="0" anchor="ctr" anchorCtr="0">
            <a:spAutoFit/>
          </a:bodyPr>
          <a:lstStyle/>
          <a:p>
            <a:pPr lvl="0" defTabSz="787400">
              <a:spcBef>
                <a:spcPct val="80000"/>
              </a:spcBef>
              <a:defRPr/>
            </a:pPr>
            <a:r>
              <a:rPr lang="en-US" sz="1300" b="1" dirty="0">
                <a:solidFill>
                  <a:prstClr val="white"/>
                </a:solidFill>
                <a:latin typeface="Chronicle Display Black"/>
              </a:rPr>
              <a:t>Analyze best practices and current work to identify technological improvements and develop an interim state </a:t>
            </a:r>
          </a:p>
        </p:txBody>
      </p:sp>
      <p:pic>
        <p:nvPicPr>
          <p:cNvPr id="40" name="Picture 39">
            <a:extLst>
              <a:ext uri="{FF2B5EF4-FFF2-40B4-BE49-F238E27FC236}">
                <a16:creationId xmlns:a16="http://schemas.microsoft.com/office/drawing/2014/main" id="{D5D793D1-93F6-46E1-ADBC-9AF3F094B811}"/>
              </a:ext>
            </a:extLst>
          </p:cNvPr>
          <p:cNvPicPr>
            <a:picLocks noChangeAspect="1"/>
          </p:cNvPicPr>
          <p:nvPr/>
        </p:nvPicPr>
        <p:blipFill>
          <a:blip r:embed="rId6">
            <a:duotone>
              <a:prstClr val="black"/>
              <a:schemeClr val="accent1">
                <a:tint val="45000"/>
                <a:satMod val="400000"/>
              </a:schemeClr>
            </a:duotone>
            <a:extLst>
              <a:ext uri="{BEBA8EAE-BF5A-486C-A8C5-ECC9F3942E4B}">
                <a14:imgProps xmlns:a14="http://schemas.microsoft.com/office/drawing/2010/main">
                  <a14:imgLayer r:embed="rId7">
                    <a14:imgEffect>
                      <a14:colorTemperature colorTemp="11500"/>
                    </a14:imgEffect>
                  </a14:imgLayer>
                </a14:imgProps>
              </a:ext>
            </a:extLst>
          </a:blip>
          <a:stretch>
            <a:fillRect/>
          </a:stretch>
        </p:blipFill>
        <p:spPr>
          <a:xfrm>
            <a:off x="7136078" y="2537800"/>
            <a:ext cx="827058" cy="824146"/>
          </a:xfrm>
          <a:prstGeom prst="rect">
            <a:avLst/>
          </a:prstGeom>
          <a:noFill/>
        </p:spPr>
      </p:pic>
      <p:sp>
        <p:nvSpPr>
          <p:cNvPr id="41" name="Rectangle 8">
            <a:extLst>
              <a:ext uri="{FF2B5EF4-FFF2-40B4-BE49-F238E27FC236}">
                <a16:creationId xmlns:a16="http://schemas.microsoft.com/office/drawing/2014/main" id="{5098E890-0DB2-40C1-A494-36C5034F4408}"/>
              </a:ext>
            </a:extLst>
          </p:cNvPr>
          <p:cNvSpPr>
            <a:spLocks noChangeArrowheads="1"/>
          </p:cNvSpPr>
          <p:nvPr>
            <p:custDataLst>
              <p:tags r:id="rId3"/>
            </p:custDataLst>
          </p:nvPr>
        </p:nvSpPr>
        <p:spPr bwMode="auto">
          <a:xfrm>
            <a:off x="5431569" y="2649791"/>
            <a:ext cx="1295818" cy="600164"/>
          </a:xfrm>
          <a:prstGeom prst="rect">
            <a:avLst/>
          </a:prstGeom>
          <a:noFill/>
          <a:ln w="9525">
            <a:noFill/>
            <a:miter lim="800000"/>
            <a:headEnd/>
            <a:tailEnd/>
          </a:ln>
        </p:spPr>
        <p:txBody>
          <a:bodyPr wrap="square" lIns="0" tIns="0" rIns="0" bIns="0" anchor="ctr" anchorCtr="0">
            <a:spAutoFit/>
          </a:bodyPr>
          <a:lstStyle/>
          <a:p>
            <a:pPr marL="0" marR="0" lvl="0" indent="0" defTabSz="787400" rtl="0" eaLnBrk="1" fontAlgn="auto" latinLnBrk="0" hangingPunct="1">
              <a:lnSpc>
                <a:spcPct val="100000"/>
              </a:lnSpc>
              <a:spcBef>
                <a:spcPct val="8000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Chronicle Display Black"/>
                <a:ea typeface="+mn-ea"/>
                <a:cs typeface="+mn-cs"/>
              </a:rPr>
              <a:t>Develop To-Be State, incorporate recommendations</a:t>
            </a:r>
          </a:p>
        </p:txBody>
      </p:sp>
      <p:sp>
        <p:nvSpPr>
          <p:cNvPr id="42" name="Rectangle 41">
            <a:extLst>
              <a:ext uri="{FF2B5EF4-FFF2-40B4-BE49-F238E27FC236}">
                <a16:creationId xmlns:a16="http://schemas.microsoft.com/office/drawing/2014/main" id="{D730E45F-991F-4D16-A508-30FCD25388BC}"/>
              </a:ext>
            </a:extLst>
          </p:cNvPr>
          <p:cNvSpPr/>
          <p:nvPr/>
        </p:nvSpPr>
        <p:spPr>
          <a:xfrm>
            <a:off x="1502812" y="4377072"/>
            <a:ext cx="1931741" cy="2031325"/>
          </a:xfrm>
          <a:prstGeom prst="rect">
            <a:avLst/>
          </a:prstGeom>
        </p:spPr>
        <p:txBody>
          <a:bodyPr wrap="square" anchor="ctr">
            <a:spAutoFit/>
          </a:bodyPr>
          <a:lstStyle/>
          <a:p>
            <a:pPr lvl="0" defTabSz="1219170">
              <a:spcAft>
                <a:spcPts val="1333"/>
              </a:spcAft>
              <a:buSzPct val="100000"/>
              <a:defRPr/>
            </a:pPr>
            <a:r>
              <a:rPr lang="en-US" sz="1400" dirty="0">
                <a:solidFill>
                  <a:prstClr val="black"/>
                </a:solidFill>
                <a:latin typeface="+mj-lt"/>
                <a:ea typeface="Open Sans" panose="020B0606030504020204" pitchFamily="34" charset="0"/>
                <a:cs typeface="Open Sans" panose="020B0606030504020204" pitchFamily="34" charset="0"/>
              </a:rPr>
              <a:t>Created a depiction of the As-Is State and determined a focus area for Future State modeling efforts. </a:t>
            </a:r>
            <a:r>
              <a:rPr lang="en-US" sz="1400" b="1" dirty="0">
                <a:solidFill>
                  <a:prstClr val="black"/>
                </a:solidFill>
                <a:latin typeface="+mj-lt"/>
                <a:ea typeface="Open Sans" panose="020B0606030504020204" pitchFamily="34" charset="0"/>
                <a:cs typeface="Open Sans" panose="020B0606030504020204" pitchFamily="34" charset="0"/>
              </a:rPr>
              <a:t>Critical success was to have a holistic view of a notional public shipyard.</a:t>
            </a:r>
          </a:p>
        </p:txBody>
      </p:sp>
      <p:sp>
        <p:nvSpPr>
          <p:cNvPr id="43" name="Rectangle 42">
            <a:extLst>
              <a:ext uri="{FF2B5EF4-FFF2-40B4-BE49-F238E27FC236}">
                <a16:creationId xmlns:a16="http://schemas.microsoft.com/office/drawing/2014/main" id="{450F847A-F0F4-4B68-A58F-904B8F358E49}"/>
              </a:ext>
            </a:extLst>
          </p:cNvPr>
          <p:cNvSpPr/>
          <p:nvPr/>
        </p:nvSpPr>
        <p:spPr>
          <a:xfrm>
            <a:off x="3376980" y="4356386"/>
            <a:ext cx="2054589" cy="2031325"/>
          </a:xfrm>
          <a:prstGeom prst="rect">
            <a:avLst/>
          </a:prstGeom>
        </p:spPr>
        <p:txBody>
          <a:bodyPr wrap="square" anchor="ctr">
            <a:spAutoFit/>
          </a:bodyPr>
          <a:lstStyle/>
          <a:p>
            <a:pPr lvl="0" defTabSz="1219170">
              <a:spcAft>
                <a:spcPts val="1333"/>
              </a:spcAft>
              <a:buSzPct val="100000"/>
              <a:defRPr/>
            </a:pPr>
            <a:r>
              <a:rPr lang="en-US" sz="1400" dirty="0">
                <a:solidFill>
                  <a:prstClr val="black"/>
                </a:solidFill>
                <a:latin typeface="+mj-lt"/>
                <a:ea typeface="Open Sans" panose="020B0606030504020204" pitchFamily="34" charset="0"/>
                <a:cs typeface="Open Sans" panose="020B0606030504020204" pitchFamily="34" charset="0"/>
              </a:rPr>
              <a:t>Discovered inefficiencies within the work initiation process for unplanned maintenance. </a:t>
            </a:r>
            <a:r>
              <a:rPr lang="en-US" sz="1400" b="1" dirty="0">
                <a:solidFill>
                  <a:prstClr val="black"/>
                </a:solidFill>
                <a:latin typeface="+mj-lt"/>
                <a:ea typeface="Open Sans" panose="020B0606030504020204" pitchFamily="34" charset="0"/>
                <a:cs typeface="Open Sans" panose="020B0606030504020204" pitchFamily="34" charset="0"/>
              </a:rPr>
              <a:t>Critical success was to model an unplanned maintenance cycle and evaluate the scenario to reduce ship availability time.</a:t>
            </a:r>
          </a:p>
        </p:txBody>
      </p:sp>
      <p:sp>
        <p:nvSpPr>
          <p:cNvPr id="44" name="Rectangle 43">
            <a:extLst>
              <a:ext uri="{FF2B5EF4-FFF2-40B4-BE49-F238E27FC236}">
                <a16:creationId xmlns:a16="http://schemas.microsoft.com/office/drawing/2014/main" id="{0D876290-C07D-4C5F-8AC7-6CD8385C2C9C}"/>
              </a:ext>
            </a:extLst>
          </p:cNvPr>
          <p:cNvSpPr/>
          <p:nvPr/>
        </p:nvSpPr>
        <p:spPr>
          <a:xfrm>
            <a:off x="5431569" y="4356385"/>
            <a:ext cx="2352713" cy="2031325"/>
          </a:xfrm>
          <a:prstGeom prst="rect">
            <a:avLst/>
          </a:prstGeom>
        </p:spPr>
        <p:txBody>
          <a:bodyPr wrap="square" anchor="ctr">
            <a:spAutoFit/>
          </a:bodyPr>
          <a:lstStyle/>
          <a:p>
            <a:pPr lvl="0" defTabSz="1219170">
              <a:spcAft>
                <a:spcPts val="1333"/>
              </a:spcAft>
              <a:buSzPct val="100000"/>
              <a:defRPr/>
            </a:pPr>
            <a:r>
              <a:rPr lang="en-US" sz="1400" dirty="0">
                <a:solidFill>
                  <a:prstClr val="black"/>
                </a:solidFill>
                <a:latin typeface="+mj-lt"/>
                <a:ea typeface="Open Sans" panose="020B0606030504020204" pitchFamily="34" charset="0"/>
                <a:cs typeface="Open Sans" panose="020B0606030504020204" pitchFamily="34" charset="0"/>
              </a:rPr>
              <a:t>Developed a phased technological enhancement approach to improve unplanned maintenance. </a:t>
            </a:r>
            <a:r>
              <a:rPr lang="en-US" sz="1400" b="1" dirty="0">
                <a:solidFill>
                  <a:prstClr val="black"/>
                </a:solidFill>
                <a:latin typeface="+mj-lt"/>
                <a:ea typeface="Open Sans" panose="020B0606030504020204" pitchFamily="34" charset="0"/>
                <a:cs typeface="Open Sans" panose="020B0606030504020204" pitchFamily="34" charset="0"/>
              </a:rPr>
              <a:t>Critical success was to generate a framework for technological enhancements to reduce extended ship availability time.</a:t>
            </a:r>
          </a:p>
        </p:txBody>
      </p:sp>
    </p:spTree>
    <p:extLst>
      <p:ext uri="{BB962C8B-B14F-4D97-AF65-F5344CB8AC3E}">
        <p14:creationId xmlns:p14="http://schemas.microsoft.com/office/powerpoint/2010/main" val="1325396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15214-B69E-4BF9-A936-12199B102EA3}"/>
              </a:ext>
            </a:extLst>
          </p:cNvPr>
          <p:cNvSpPr>
            <a:spLocks noGrp="1"/>
          </p:cNvSpPr>
          <p:nvPr>
            <p:ph type="title"/>
          </p:nvPr>
        </p:nvSpPr>
        <p:spPr>
          <a:xfrm>
            <a:off x="685800" y="23610"/>
            <a:ext cx="7772400" cy="594360"/>
          </a:xfrm>
        </p:spPr>
        <p:txBody>
          <a:bodyPr/>
          <a:lstStyle/>
          <a:p>
            <a:r>
              <a:rPr lang="en-US" sz="2400" dirty="0"/>
              <a:t>Context Diagram (OV-1)</a:t>
            </a:r>
          </a:p>
        </p:txBody>
      </p:sp>
      <p:sp>
        <p:nvSpPr>
          <p:cNvPr id="48" name="Rectangle 47">
            <a:extLst>
              <a:ext uri="{FF2B5EF4-FFF2-40B4-BE49-F238E27FC236}">
                <a16:creationId xmlns:a16="http://schemas.microsoft.com/office/drawing/2014/main" id="{137F15E8-9DA4-436E-82B7-68057D2EF780}"/>
              </a:ext>
            </a:extLst>
          </p:cNvPr>
          <p:cNvSpPr/>
          <p:nvPr/>
        </p:nvSpPr>
        <p:spPr bwMode="gray">
          <a:xfrm>
            <a:off x="0" y="723383"/>
            <a:ext cx="9144000" cy="59436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4" name="TextBox 13">
            <a:extLst>
              <a:ext uri="{FF2B5EF4-FFF2-40B4-BE49-F238E27FC236}">
                <a16:creationId xmlns:a16="http://schemas.microsoft.com/office/drawing/2014/main" id="{9540398B-4003-4C1C-BB82-87C8F26C0FFF}"/>
              </a:ext>
            </a:extLst>
          </p:cNvPr>
          <p:cNvSpPr txBox="1"/>
          <p:nvPr/>
        </p:nvSpPr>
        <p:spPr>
          <a:xfrm>
            <a:off x="275254" y="743168"/>
            <a:ext cx="8593493" cy="553998"/>
          </a:xfrm>
          <a:prstGeom prst="rect">
            <a:avLst/>
          </a:prstGeom>
          <a:noFill/>
        </p:spPr>
        <p:txBody>
          <a:bodyPr wrap="square" lIns="0" tIns="0" rIns="0" bIns="0" rtlCol="0">
            <a:spAutoFit/>
          </a:bodyPr>
          <a:lstStyle/>
          <a:p>
            <a:pPr lvl="0" algn="ctr" defTabSz="1219170">
              <a:spcBef>
                <a:spcPts val="600"/>
              </a:spcBef>
              <a:buSzPct val="100000"/>
              <a:defRPr/>
            </a:pPr>
            <a:r>
              <a:rPr lang="en-US" b="1" i="1" dirty="0">
                <a:solidFill>
                  <a:prstClr val="white"/>
                </a:solidFill>
                <a:latin typeface="+mj-lt"/>
              </a:rPr>
              <a:t>An OV-1 Diagram was constructed to provide context to the notional current state’s personnel, processes, and technology.</a:t>
            </a:r>
            <a:endParaRPr kumimoji="0" lang="en-US" b="0" i="1" u="none" strike="noStrike" kern="1200" cap="none" spc="0" normalizeH="0" baseline="0" noProof="0" dirty="0">
              <a:ln>
                <a:noFill/>
              </a:ln>
              <a:solidFill>
                <a:prstClr val="white"/>
              </a:solidFill>
              <a:effectLst/>
              <a:uLnTx/>
              <a:uFillTx/>
              <a:latin typeface="+mj-lt"/>
              <a:ea typeface="+mn-ea"/>
              <a:cs typeface="+mn-cs"/>
            </a:endParaRPr>
          </a:p>
        </p:txBody>
      </p:sp>
      <p:pic>
        <p:nvPicPr>
          <p:cNvPr id="7" name="Picture 6">
            <a:extLst>
              <a:ext uri="{FF2B5EF4-FFF2-40B4-BE49-F238E27FC236}">
                <a16:creationId xmlns:a16="http://schemas.microsoft.com/office/drawing/2014/main" id="{3A04E0AE-D6C1-44A4-BECA-04D157F8CB8A}"/>
              </a:ext>
            </a:extLst>
          </p:cNvPr>
          <p:cNvPicPr>
            <a:picLocks noChangeAspect="1"/>
          </p:cNvPicPr>
          <p:nvPr/>
        </p:nvPicPr>
        <p:blipFill>
          <a:blip r:embed="rId3"/>
          <a:stretch>
            <a:fillRect/>
          </a:stretch>
        </p:blipFill>
        <p:spPr>
          <a:xfrm>
            <a:off x="1311965" y="1423156"/>
            <a:ext cx="6530009" cy="5021040"/>
          </a:xfrm>
          <a:prstGeom prst="rect">
            <a:avLst/>
          </a:prstGeom>
        </p:spPr>
      </p:pic>
    </p:spTree>
    <p:extLst>
      <p:ext uri="{BB962C8B-B14F-4D97-AF65-F5344CB8AC3E}">
        <p14:creationId xmlns:p14="http://schemas.microsoft.com/office/powerpoint/2010/main" val="134287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CF14A1-5712-4EA4-B8A2-E9749F1707E6}"/>
              </a:ext>
            </a:extLst>
          </p:cNvPr>
          <p:cNvPicPr>
            <a:picLocks noChangeAspect="1"/>
          </p:cNvPicPr>
          <p:nvPr/>
        </p:nvPicPr>
        <p:blipFill>
          <a:blip r:embed="rId3"/>
          <a:stretch>
            <a:fillRect/>
          </a:stretch>
        </p:blipFill>
        <p:spPr>
          <a:xfrm>
            <a:off x="5088835" y="1591628"/>
            <a:ext cx="3896140" cy="4523204"/>
          </a:xfrm>
          <a:prstGeom prst="rect">
            <a:avLst/>
          </a:prstGeom>
          <a:ln>
            <a:solidFill>
              <a:schemeClr val="bg1"/>
            </a:solidFill>
          </a:ln>
        </p:spPr>
      </p:pic>
      <p:sp>
        <p:nvSpPr>
          <p:cNvPr id="6" name="Title 5">
            <a:extLst>
              <a:ext uri="{FF2B5EF4-FFF2-40B4-BE49-F238E27FC236}">
                <a16:creationId xmlns:a16="http://schemas.microsoft.com/office/drawing/2014/main" id="{11415214-B69E-4BF9-A936-12199B102EA3}"/>
              </a:ext>
            </a:extLst>
          </p:cNvPr>
          <p:cNvSpPr>
            <a:spLocks noGrp="1"/>
          </p:cNvSpPr>
          <p:nvPr>
            <p:ph type="title"/>
          </p:nvPr>
        </p:nvSpPr>
        <p:spPr>
          <a:xfrm>
            <a:off x="685800" y="23610"/>
            <a:ext cx="7772400" cy="594360"/>
          </a:xfrm>
        </p:spPr>
        <p:txBody>
          <a:bodyPr/>
          <a:lstStyle/>
          <a:p>
            <a:r>
              <a:rPr lang="en-US" sz="2400" dirty="0"/>
              <a:t>Strategic Taxonomy Overview</a:t>
            </a:r>
          </a:p>
        </p:txBody>
      </p:sp>
      <p:sp>
        <p:nvSpPr>
          <p:cNvPr id="48" name="Rectangle 47">
            <a:extLst>
              <a:ext uri="{FF2B5EF4-FFF2-40B4-BE49-F238E27FC236}">
                <a16:creationId xmlns:a16="http://schemas.microsoft.com/office/drawing/2014/main" id="{137F15E8-9DA4-436E-82B7-68057D2EF780}"/>
              </a:ext>
            </a:extLst>
          </p:cNvPr>
          <p:cNvSpPr/>
          <p:nvPr/>
        </p:nvSpPr>
        <p:spPr bwMode="gray">
          <a:xfrm>
            <a:off x="0" y="723383"/>
            <a:ext cx="9144000" cy="59436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4" name="TextBox 13">
            <a:extLst>
              <a:ext uri="{FF2B5EF4-FFF2-40B4-BE49-F238E27FC236}">
                <a16:creationId xmlns:a16="http://schemas.microsoft.com/office/drawing/2014/main" id="{9540398B-4003-4C1C-BB82-87C8F26C0FFF}"/>
              </a:ext>
            </a:extLst>
          </p:cNvPr>
          <p:cNvSpPr txBox="1"/>
          <p:nvPr/>
        </p:nvSpPr>
        <p:spPr>
          <a:xfrm>
            <a:off x="275254" y="743168"/>
            <a:ext cx="8593493" cy="553998"/>
          </a:xfrm>
          <a:prstGeom prst="rect">
            <a:avLst/>
          </a:prstGeom>
          <a:noFill/>
        </p:spPr>
        <p:txBody>
          <a:bodyPr wrap="square" lIns="0" tIns="0" rIns="0" bIns="0" rtlCol="0">
            <a:spAutoFit/>
          </a:bodyPr>
          <a:lstStyle/>
          <a:p>
            <a:pPr lvl="0" algn="ctr" defTabSz="1219170">
              <a:spcBef>
                <a:spcPts val="600"/>
              </a:spcBef>
              <a:buSzPct val="100000"/>
              <a:defRPr/>
            </a:pPr>
            <a:r>
              <a:rPr lang="en-US" b="1" i="1" dirty="0">
                <a:solidFill>
                  <a:prstClr val="white"/>
                </a:solidFill>
                <a:latin typeface="+mj-lt"/>
              </a:rPr>
              <a:t>A strategic taxonomy was established to outline the model’s capabilities, the Team’s goals, and enablement of an notional integrated master schedule.</a:t>
            </a:r>
            <a:endParaRPr kumimoji="0" lang="en-US" b="0" i="1" u="none" strike="noStrike" kern="1200" cap="none" spc="0" normalizeH="0" baseline="0" noProof="0" dirty="0">
              <a:ln>
                <a:noFill/>
              </a:ln>
              <a:solidFill>
                <a:prstClr val="white"/>
              </a:solidFill>
              <a:effectLst/>
              <a:uLnTx/>
              <a:uFillTx/>
              <a:latin typeface="+mj-lt"/>
              <a:ea typeface="+mn-ea"/>
              <a:cs typeface="+mn-cs"/>
            </a:endParaRPr>
          </a:p>
        </p:txBody>
      </p:sp>
      <p:pic>
        <p:nvPicPr>
          <p:cNvPr id="8" name="Picture 7">
            <a:extLst>
              <a:ext uri="{FF2B5EF4-FFF2-40B4-BE49-F238E27FC236}">
                <a16:creationId xmlns:a16="http://schemas.microsoft.com/office/drawing/2014/main" id="{6E83C023-0AF1-48D7-9F52-2157888942CD}"/>
              </a:ext>
            </a:extLst>
          </p:cNvPr>
          <p:cNvPicPr>
            <a:picLocks noChangeAspect="1"/>
          </p:cNvPicPr>
          <p:nvPr/>
        </p:nvPicPr>
        <p:blipFill>
          <a:blip r:embed="rId4"/>
          <a:stretch>
            <a:fillRect/>
          </a:stretch>
        </p:blipFill>
        <p:spPr>
          <a:xfrm>
            <a:off x="275254" y="1591628"/>
            <a:ext cx="4813581" cy="2910798"/>
          </a:xfrm>
          <a:prstGeom prst="rect">
            <a:avLst/>
          </a:prstGeom>
        </p:spPr>
      </p:pic>
      <p:pic>
        <p:nvPicPr>
          <p:cNvPr id="9" name="Picture 8">
            <a:extLst>
              <a:ext uri="{FF2B5EF4-FFF2-40B4-BE49-F238E27FC236}">
                <a16:creationId xmlns:a16="http://schemas.microsoft.com/office/drawing/2014/main" id="{BB602D99-99AF-4480-9469-B90259219C91}"/>
              </a:ext>
            </a:extLst>
          </p:cNvPr>
          <p:cNvPicPr>
            <a:picLocks noChangeAspect="1"/>
          </p:cNvPicPr>
          <p:nvPr/>
        </p:nvPicPr>
        <p:blipFill rotWithShape="1">
          <a:blip r:embed="rId5"/>
          <a:srcRect t="1" r="47799" b="-1926"/>
          <a:stretch/>
        </p:blipFill>
        <p:spPr>
          <a:xfrm>
            <a:off x="275255" y="4591878"/>
            <a:ext cx="4813580" cy="1689652"/>
          </a:xfrm>
          <a:prstGeom prst="rect">
            <a:avLst/>
          </a:prstGeom>
          <a:ln>
            <a:solidFill>
              <a:schemeClr val="tx1"/>
            </a:solidFill>
          </a:ln>
        </p:spPr>
      </p:pic>
      <p:sp>
        <p:nvSpPr>
          <p:cNvPr id="2" name="TextBox 1">
            <a:extLst>
              <a:ext uri="{FF2B5EF4-FFF2-40B4-BE49-F238E27FC236}">
                <a16:creationId xmlns:a16="http://schemas.microsoft.com/office/drawing/2014/main" id="{08E895B8-3FFE-420D-A151-D4226A3B9B0A}"/>
              </a:ext>
            </a:extLst>
          </p:cNvPr>
          <p:cNvSpPr txBox="1"/>
          <p:nvPr/>
        </p:nvSpPr>
        <p:spPr>
          <a:xfrm>
            <a:off x="185803" y="1317743"/>
            <a:ext cx="1659834" cy="307777"/>
          </a:xfrm>
          <a:prstGeom prst="rect">
            <a:avLst/>
          </a:prstGeom>
          <a:noFill/>
        </p:spPr>
        <p:txBody>
          <a:bodyPr wrap="square" rtlCol="0">
            <a:spAutoFit/>
          </a:bodyPr>
          <a:lstStyle/>
          <a:p>
            <a:r>
              <a:rPr lang="en-US" sz="1400" b="1" dirty="0">
                <a:latin typeface="+mj-lt"/>
              </a:rPr>
              <a:t>Capabilities</a:t>
            </a:r>
          </a:p>
        </p:txBody>
      </p:sp>
      <p:sp>
        <p:nvSpPr>
          <p:cNvPr id="11" name="TextBox 10">
            <a:extLst>
              <a:ext uri="{FF2B5EF4-FFF2-40B4-BE49-F238E27FC236}">
                <a16:creationId xmlns:a16="http://schemas.microsoft.com/office/drawing/2014/main" id="{358452E6-83BA-4BCA-A31B-5B5C1C5ECE09}"/>
              </a:ext>
            </a:extLst>
          </p:cNvPr>
          <p:cNvSpPr txBox="1"/>
          <p:nvPr/>
        </p:nvSpPr>
        <p:spPr>
          <a:xfrm>
            <a:off x="5088835" y="1333199"/>
            <a:ext cx="1659834" cy="307777"/>
          </a:xfrm>
          <a:prstGeom prst="rect">
            <a:avLst/>
          </a:prstGeom>
          <a:noFill/>
        </p:spPr>
        <p:txBody>
          <a:bodyPr wrap="square" rtlCol="0">
            <a:spAutoFit/>
          </a:bodyPr>
          <a:lstStyle/>
          <a:p>
            <a:r>
              <a:rPr lang="en-US" sz="1400" b="1" dirty="0">
                <a:latin typeface="+mj-lt"/>
              </a:rPr>
              <a:t>Goals</a:t>
            </a:r>
          </a:p>
        </p:txBody>
      </p:sp>
      <p:sp>
        <p:nvSpPr>
          <p:cNvPr id="12" name="TextBox 11">
            <a:extLst>
              <a:ext uri="{FF2B5EF4-FFF2-40B4-BE49-F238E27FC236}">
                <a16:creationId xmlns:a16="http://schemas.microsoft.com/office/drawing/2014/main" id="{F0161B80-A321-4054-91E6-59D08C843B63}"/>
              </a:ext>
            </a:extLst>
          </p:cNvPr>
          <p:cNvSpPr txBox="1"/>
          <p:nvPr/>
        </p:nvSpPr>
        <p:spPr>
          <a:xfrm>
            <a:off x="4343669" y="6281530"/>
            <a:ext cx="1659834" cy="307777"/>
          </a:xfrm>
          <a:prstGeom prst="rect">
            <a:avLst/>
          </a:prstGeom>
          <a:noFill/>
        </p:spPr>
        <p:txBody>
          <a:bodyPr wrap="square" rtlCol="0">
            <a:spAutoFit/>
          </a:bodyPr>
          <a:lstStyle/>
          <a:p>
            <a:r>
              <a:rPr lang="en-US" sz="1400" b="1" dirty="0">
                <a:latin typeface="+mj-lt"/>
              </a:rPr>
              <a:t>Schedule</a:t>
            </a:r>
          </a:p>
        </p:txBody>
      </p:sp>
    </p:spTree>
    <p:extLst>
      <p:ext uri="{BB962C8B-B14F-4D97-AF65-F5344CB8AC3E}">
        <p14:creationId xmlns:p14="http://schemas.microsoft.com/office/powerpoint/2010/main" val="1267442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15214-B69E-4BF9-A936-12199B102EA3}"/>
              </a:ext>
            </a:extLst>
          </p:cNvPr>
          <p:cNvSpPr>
            <a:spLocks noGrp="1"/>
          </p:cNvSpPr>
          <p:nvPr>
            <p:ph type="title"/>
          </p:nvPr>
        </p:nvSpPr>
        <p:spPr>
          <a:xfrm>
            <a:off x="685800" y="23610"/>
            <a:ext cx="7772400" cy="594360"/>
          </a:xfrm>
        </p:spPr>
        <p:txBody>
          <a:bodyPr/>
          <a:lstStyle/>
          <a:p>
            <a:r>
              <a:rPr lang="en-US" sz="2400" dirty="0"/>
              <a:t>As-Is State Review</a:t>
            </a:r>
          </a:p>
        </p:txBody>
      </p:sp>
      <p:sp>
        <p:nvSpPr>
          <p:cNvPr id="48" name="Rectangle 47">
            <a:extLst>
              <a:ext uri="{FF2B5EF4-FFF2-40B4-BE49-F238E27FC236}">
                <a16:creationId xmlns:a16="http://schemas.microsoft.com/office/drawing/2014/main" id="{137F15E8-9DA4-436E-82B7-68057D2EF780}"/>
              </a:ext>
            </a:extLst>
          </p:cNvPr>
          <p:cNvSpPr/>
          <p:nvPr/>
        </p:nvSpPr>
        <p:spPr bwMode="gray">
          <a:xfrm>
            <a:off x="0" y="723383"/>
            <a:ext cx="9144000" cy="59436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4" name="TextBox 13">
            <a:extLst>
              <a:ext uri="{FF2B5EF4-FFF2-40B4-BE49-F238E27FC236}">
                <a16:creationId xmlns:a16="http://schemas.microsoft.com/office/drawing/2014/main" id="{9540398B-4003-4C1C-BB82-87C8F26C0FFF}"/>
              </a:ext>
            </a:extLst>
          </p:cNvPr>
          <p:cNvSpPr txBox="1"/>
          <p:nvPr/>
        </p:nvSpPr>
        <p:spPr>
          <a:xfrm>
            <a:off x="275254" y="743168"/>
            <a:ext cx="8593493" cy="553998"/>
          </a:xfrm>
          <a:prstGeom prst="rect">
            <a:avLst/>
          </a:prstGeom>
          <a:noFill/>
        </p:spPr>
        <p:txBody>
          <a:bodyPr wrap="square" lIns="0" tIns="0" rIns="0" bIns="0" rtlCol="0">
            <a:spAutoFit/>
          </a:bodyPr>
          <a:lstStyle/>
          <a:p>
            <a:pPr lvl="0" algn="ctr" defTabSz="1219170">
              <a:spcBef>
                <a:spcPts val="600"/>
              </a:spcBef>
              <a:buSzPct val="100000"/>
              <a:defRPr/>
            </a:pPr>
            <a:r>
              <a:rPr lang="en-US" b="1" i="1" dirty="0">
                <a:solidFill>
                  <a:prstClr val="white"/>
                </a:solidFill>
                <a:latin typeface="+mj-lt"/>
              </a:rPr>
              <a:t>Articulates the notional current state that assumed a mostly manual document or information exchange and processing.</a:t>
            </a:r>
            <a:endParaRPr kumimoji="0" lang="en-US" b="0" i="1" u="none" strike="noStrike" kern="1200" cap="none" spc="0" normalizeH="0" baseline="0" noProof="0" dirty="0">
              <a:ln>
                <a:noFill/>
              </a:ln>
              <a:solidFill>
                <a:prstClr val="white"/>
              </a:solidFill>
              <a:effectLst/>
              <a:uLnTx/>
              <a:uFillTx/>
              <a:latin typeface="+mj-lt"/>
              <a:ea typeface="+mn-ea"/>
              <a:cs typeface="+mn-cs"/>
            </a:endParaRPr>
          </a:p>
        </p:txBody>
      </p:sp>
      <p:pic>
        <p:nvPicPr>
          <p:cNvPr id="15" name="Picture 14">
            <a:extLst>
              <a:ext uri="{FF2B5EF4-FFF2-40B4-BE49-F238E27FC236}">
                <a16:creationId xmlns:a16="http://schemas.microsoft.com/office/drawing/2014/main" id="{8EE5D65C-A7D2-467B-BB56-6F41CFA42E36}"/>
              </a:ext>
            </a:extLst>
          </p:cNvPr>
          <p:cNvPicPr>
            <a:picLocks noChangeAspect="1"/>
          </p:cNvPicPr>
          <p:nvPr/>
        </p:nvPicPr>
        <p:blipFill>
          <a:blip r:embed="rId3"/>
          <a:stretch>
            <a:fillRect/>
          </a:stretch>
        </p:blipFill>
        <p:spPr>
          <a:xfrm>
            <a:off x="658467" y="1423156"/>
            <a:ext cx="7827065" cy="4961971"/>
          </a:xfrm>
          <a:prstGeom prst="rect">
            <a:avLst/>
          </a:prstGeom>
          <a:ln>
            <a:solidFill>
              <a:schemeClr val="bg1"/>
            </a:solidFill>
          </a:ln>
        </p:spPr>
      </p:pic>
    </p:spTree>
    <p:extLst>
      <p:ext uri="{BB962C8B-B14F-4D97-AF65-F5344CB8AC3E}">
        <p14:creationId xmlns:p14="http://schemas.microsoft.com/office/powerpoint/2010/main" val="567400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15214-B69E-4BF9-A936-12199B102EA3}"/>
              </a:ext>
            </a:extLst>
          </p:cNvPr>
          <p:cNvSpPr>
            <a:spLocks noGrp="1"/>
          </p:cNvSpPr>
          <p:nvPr>
            <p:ph type="title"/>
          </p:nvPr>
        </p:nvSpPr>
        <p:spPr>
          <a:xfrm>
            <a:off x="685800" y="23610"/>
            <a:ext cx="7772400" cy="594360"/>
          </a:xfrm>
        </p:spPr>
        <p:txBody>
          <a:bodyPr/>
          <a:lstStyle/>
          <a:p>
            <a:r>
              <a:rPr lang="en-US" sz="2400" dirty="0"/>
              <a:t>As-Is State Review - Unplanned Maintenance Process Flow</a:t>
            </a:r>
          </a:p>
        </p:txBody>
      </p:sp>
      <p:sp>
        <p:nvSpPr>
          <p:cNvPr id="48" name="Rectangle 47">
            <a:extLst>
              <a:ext uri="{FF2B5EF4-FFF2-40B4-BE49-F238E27FC236}">
                <a16:creationId xmlns:a16="http://schemas.microsoft.com/office/drawing/2014/main" id="{137F15E8-9DA4-436E-82B7-68057D2EF780}"/>
              </a:ext>
            </a:extLst>
          </p:cNvPr>
          <p:cNvSpPr/>
          <p:nvPr/>
        </p:nvSpPr>
        <p:spPr bwMode="gray">
          <a:xfrm>
            <a:off x="0" y="723383"/>
            <a:ext cx="9144000" cy="59436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pic>
        <p:nvPicPr>
          <p:cNvPr id="3" name="Picture 2" descr="A screenshot of a cell phone&#10;&#10;Description automatically generated">
            <a:extLst>
              <a:ext uri="{FF2B5EF4-FFF2-40B4-BE49-F238E27FC236}">
                <a16:creationId xmlns:a16="http://schemas.microsoft.com/office/drawing/2014/main" id="{C6B9BF5D-6264-464C-934B-7482C67B5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956" y="1337528"/>
            <a:ext cx="7388087" cy="5021882"/>
          </a:xfrm>
          <a:prstGeom prst="rect">
            <a:avLst/>
          </a:prstGeom>
          <a:ln>
            <a:solidFill>
              <a:schemeClr val="bg1"/>
            </a:solidFill>
          </a:ln>
        </p:spPr>
      </p:pic>
      <p:sp>
        <p:nvSpPr>
          <p:cNvPr id="7" name="TextBox 6">
            <a:extLst>
              <a:ext uri="{FF2B5EF4-FFF2-40B4-BE49-F238E27FC236}">
                <a16:creationId xmlns:a16="http://schemas.microsoft.com/office/drawing/2014/main" id="{05D3D370-9516-45AE-94F6-0C4D539A3995}"/>
              </a:ext>
            </a:extLst>
          </p:cNvPr>
          <p:cNvSpPr txBox="1"/>
          <p:nvPr/>
        </p:nvSpPr>
        <p:spPr>
          <a:xfrm>
            <a:off x="275254" y="743168"/>
            <a:ext cx="8593493" cy="553998"/>
          </a:xfrm>
          <a:prstGeom prst="rect">
            <a:avLst/>
          </a:prstGeom>
          <a:noFill/>
        </p:spPr>
        <p:txBody>
          <a:bodyPr wrap="square" lIns="0" tIns="0" rIns="0" bIns="0" rtlCol="0">
            <a:spAutoFit/>
          </a:bodyPr>
          <a:lstStyle/>
          <a:p>
            <a:pPr lvl="0" algn="ctr" defTabSz="1219170">
              <a:spcBef>
                <a:spcPts val="600"/>
              </a:spcBef>
              <a:buSzPct val="100000"/>
              <a:defRPr/>
            </a:pPr>
            <a:r>
              <a:rPr lang="en-US" b="1" i="1" dirty="0">
                <a:solidFill>
                  <a:prstClr val="white"/>
                </a:solidFill>
                <a:latin typeface="+mj-lt"/>
              </a:rPr>
              <a:t>Articulates the notional current state that assumed a mostly manual document or information exchange and processing.</a:t>
            </a:r>
            <a:endParaRPr kumimoji="0" lang="en-US" b="0" i="1" u="none" strike="noStrike" kern="1200" cap="none" spc="0" normalizeH="0" baseline="0" noProof="0" dirty="0">
              <a:ln>
                <a:noFill/>
              </a:ln>
              <a:solidFill>
                <a:prstClr val="white"/>
              </a:solidFill>
              <a:effectLst/>
              <a:uLnTx/>
              <a:uFillTx/>
              <a:latin typeface="+mj-lt"/>
              <a:ea typeface="+mn-ea"/>
              <a:cs typeface="+mn-cs"/>
            </a:endParaRPr>
          </a:p>
        </p:txBody>
      </p:sp>
    </p:spTree>
    <p:extLst>
      <p:ext uri="{BB962C8B-B14F-4D97-AF65-F5344CB8AC3E}">
        <p14:creationId xmlns:p14="http://schemas.microsoft.com/office/powerpoint/2010/main" val="1404148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15214-B69E-4BF9-A936-12199B102EA3}"/>
              </a:ext>
            </a:extLst>
          </p:cNvPr>
          <p:cNvSpPr>
            <a:spLocks noGrp="1"/>
          </p:cNvSpPr>
          <p:nvPr>
            <p:ph type="title"/>
          </p:nvPr>
        </p:nvSpPr>
        <p:spPr>
          <a:xfrm>
            <a:off x="685800" y="23610"/>
            <a:ext cx="7772400" cy="594360"/>
          </a:xfrm>
        </p:spPr>
        <p:txBody>
          <a:bodyPr/>
          <a:lstStyle/>
          <a:p>
            <a:r>
              <a:rPr lang="en-US" sz="2400" dirty="0"/>
              <a:t>As-Is State Review - Resource Process Flow</a:t>
            </a:r>
          </a:p>
        </p:txBody>
      </p:sp>
      <p:sp>
        <p:nvSpPr>
          <p:cNvPr id="48" name="Rectangle 47">
            <a:extLst>
              <a:ext uri="{FF2B5EF4-FFF2-40B4-BE49-F238E27FC236}">
                <a16:creationId xmlns:a16="http://schemas.microsoft.com/office/drawing/2014/main" id="{137F15E8-9DA4-436E-82B7-68057D2EF780}"/>
              </a:ext>
            </a:extLst>
          </p:cNvPr>
          <p:cNvSpPr/>
          <p:nvPr/>
        </p:nvSpPr>
        <p:spPr bwMode="gray">
          <a:xfrm>
            <a:off x="0" y="723383"/>
            <a:ext cx="9144000" cy="59436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pic>
        <p:nvPicPr>
          <p:cNvPr id="7" name="Picture 6">
            <a:extLst>
              <a:ext uri="{FF2B5EF4-FFF2-40B4-BE49-F238E27FC236}">
                <a16:creationId xmlns:a16="http://schemas.microsoft.com/office/drawing/2014/main" id="{BBBE8763-B343-45E0-8679-AA4FB380B035}"/>
              </a:ext>
            </a:extLst>
          </p:cNvPr>
          <p:cNvPicPr>
            <a:picLocks noChangeAspect="1"/>
          </p:cNvPicPr>
          <p:nvPr/>
        </p:nvPicPr>
        <p:blipFill>
          <a:blip r:embed="rId3"/>
          <a:stretch>
            <a:fillRect/>
          </a:stretch>
        </p:blipFill>
        <p:spPr>
          <a:xfrm>
            <a:off x="685800" y="1537252"/>
            <a:ext cx="7663071" cy="4880379"/>
          </a:xfrm>
          <a:prstGeom prst="rect">
            <a:avLst/>
          </a:prstGeom>
        </p:spPr>
      </p:pic>
      <p:sp>
        <p:nvSpPr>
          <p:cNvPr id="9" name="TextBox 8">
            <a:extLst>
              <a:ext uri="{FF2B5EF4-FFF2-40B4-BE49-F238E27FC236}">
                <a16:creationId xmlns:a16="http://schemas.microsoft.com/office/drawing/2014/main" id="{62072771-66B4-4560-803D-11D8AB71CE10}"/>
              </a:ext>
            </a:extLst>
          </p:cNvPr>
          <p:cNvSpPr txBox="1"/>
          <p:nvPr/>
        </p:nvSpPr>
        <p:spPr>
          <a:xfrm>
            <a:off x="275254" y="743168"/>
            <a:ext cx="8593493" cy="553998"/>
          </a:xfrm>
          <a:prstGeom prst="rect">
            <a:avLst/>
          </a:prstGeom>
          <a:noFill/>
        </p:spPr>
        <p:txBody>
          <a:bodyPr wrap="square" lIns="0" tIns="0" rIns="0" bIns="0" rtlCol="0">
            <a:spAutoFit/>
          </a:bodyPr>
          <a:lstStyle/>
          <a:p>
            <a:pPr lvl="0" algn="ctr" defTabSz="1219170">
              <a:spcBef>
                <a:spcPts val="600"/>
              </a:spcBef>
              <a:buSzPct val="100000"/>
              <a:defRPr/>
            </a:pPr>
            <a:r>
              <a:rPr lang="en-US" b="1" i="1" dirty="0">
                <a:solidFill>
                  <a:prstClr val="white"/>
                </a:solidFill>
                <a:latin typeface="+mj-lt"/>
              </a:rPr>
              <a:t>Articulates the notional current state that assumed a mostly manual document or information exchange and processing.</a:t>
            </a:r>
            <a:endParaRPr kumimoji="0" lang="en-US" b="0" i="1" u="none" strike="noStrike" kern="1200" cap="none" spc="0" normalizeH="0" baseline="0" noProof="0" dirty="0">
              <a:ln>
                <a:noFill/>
              </a:ln>
              <a:solidFill>
                <a:prstClr val="white"/>
              </a:solidFill>
              <a:effectLst/>
              <a:uLnTx/>
              <a:uFillTx/>
              <a:latin typeface="+mj-lt"/>
              <a:ea typeface="+mn-ea"/>
              <a:cs typeface="+mn-cs"/>
            </a:endParaRPr>
          </a:p>
        </p:txBody>
      </p:sp>
    </p:spTree>
    <p:extLst>
      <p:ext uri="{BB962C8B-B14F-4D97-AF65-F5344CB8AC3E}">
        <p14:creationId xmlns:p14="http://schemas.microsoft.com/office/powerpoint/2010/main" val="2938599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15214-B69E-4BF9-A936-12199B102EA3}"/>
              </a:ext>
            </a:extLst>
          </p:cNvPr>
          <p:cNvSpPr>
            <a:spLocks noGrp="1"/>
          </p:cNvSpPr>
          <p:nvPr>
            <p:ph type="title"/>
          </p:nvPr>
        </p:nvSpPr>
        <p:spPr>
          <a:xfrm>
            <a:off x="680172" y="230133"/>
            <a:ext cx="7772400" cy="594360"/>
          </a:xfrm>
        </p:spPr>
        <p:txBody>
          <a:bodyPr/>
          <a:lstStyle/>
          <a:p>
            <a:r>
              <a:rPr lang="en-US" sz="2400" dirty="0"/>
              <a:t>Changes Between As-Is to 5G</a:t>
            </a:r>
          </a:p>
        </p:txBody>
      </p:sp>
      <p:sp>
        <p:nvSpPr>
          <p:cNvPr id="5" name="Rectangle 4">
            <a:extLst>
              <a:ext uri="{FF2B5EF4-FFF2-40B4-BE49-F238E27FC236}">
                <a16:creationId xmlns:a16="http://schemas.microsoft.com/office/drawing/2014/main" id="{23EE4DC1-97D8-4255-9B24-005C801D5108}"/>
              </a:ext>
            </a:extLst>
          </p:cNvPr>
          <p:cNvSpPr/>
          <p:nvPr/>
        </p:nvSpPr>
        <p:spPr bwMode="gray">
          <a:xfrm>
            <a:off x="-11256" y="875669"/>
            <a:ext cx="9155256" cy="702486"/>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8" name="TextBox 7">
            <a:extLst>
              <a:ext uri="{FF2B5EF4-FFF2-40B4-BE49-F238E27FC236}">
                <a16:creationId xmlns:a16="http://schemas.microsoft.com/office/drawing/2014/main" id="{935ECC21-4AAC-45D9-B28B-DD849AEDDD10}"/>
              </a:ext>
            </a:extLst>
          </p:cNvPr>
          <p:cNvSpPr txBox="1"/>
          <p:nvPr/>
        </p:nvSpPr>
        <p:spPr>
          <a:xfrm>
            <a:off x="101566" y="1088413"/>
            <a:ext cx="8929612" cy="276999"/>
          </a:xfrm>
          <a:prstGeom prst="rect">
            <a:avLst/>
          </a:prstGeom>
          <a:noFill/>
        </p:spPr>
        <p:txBody>
          <a:bodyPr wrap="square" lIns="0" tIns="0" rIns="0" bIns="0" rtlCol="0">
            <a:spAutoFit/>
          </a:bodyPr>
          <a:lstStyle/>
          <a:p>
            <a:pPr lvl="0" algn="ctr" defTabSz="1219170">
              <a:spcBef>
                <a:spcPts val="600"/>
              </a:spcBef>
              <a:buSzPct val="100000"/>
              <a:defRPr/>
            </a:pPr>
            <a:r>
              <a:rPr lang="en-US" b="1" i="1" dirty="0">
                <a:solidFill>
                  <a:prstClr val="white"/>
                </a:solidFill>
                <a:latin typeface="+mj-lt"/>
              </a:rPr>
              <a:t>Analyzed an incremental step or phase to transition closer to the Shipyard of the Future.</a:t>
            </a:r>
          </a:p>
        </p:txBody>
      </p:sp>
      <p:graphicFrame>
        <p:nvGraphicFramePr>
          <p:cNvPr id="2" name="Table 3">
            <a:extLst>
              <a:ext uri="{FF2B5EF4-FFF2-40B4-BE49-F238E27FC236}">
                <a16:creationId xmlns:a16="http://schemas.microsoft.com/office/drawing/2014/main" id="{E3338D84-E37E-49AD-B5A5-CF74B979D19F}"/>
              </a:ext>
            </a:extLst>
          </p:cNvPr>
          <p:cNvGraphicFramePr>
            <a:graphicFrameLocks noGrp="1"/>
          </p:cNvGraphicFramePr>
          <p:nvPr>
            <p:extLst>
              <p:ext uri="{D42A27DB-BD31-4B8C-83A1-F6EECF244321}">
                <p14:modId xmlns:p14="http://schemas.microsoft.com/office/powerpoint/2010/main" val="1896645475"/>
              </p:ext>
            </p:extLst>
          </p:nvPr>
        </p:nvGraphicFramePr>
        <p:xfrm>
          <a:off x="1664015" y="2101185"/>
          <a:ext cx="5815970" cy="4175344"/>
        </p:xfrm>
        <a:graphic>
          <a:graphicData uri="http://schemas.openxmlformats.org/drawingml/2006/table">
            <a:tbl>
              <a:tblPr firstRow="1" bandRow="1">
                <a:tableStyleId>{91EBBBCC-DAD2-459C-BE2E-F6DE35CF9A28}</a:tableStyleId>
              </a:tblPr>
              <a:tblGrid>
                <a:gridCol w="1206027">
                  <a:extLst>
                    <a:ext uri="{9D8B030D-6E8A-4147-A177-3AD203B41FA5}">
                      <a16:colId xmlns:a16="http://schemas.microsoft.com/office/drawing/2014/main" val="4154832355"/>
                    </a:ext>
                  </a:extLst>
                </a:gridCol>
                <a:gridCol w="2056388">
                  <a:extLst>
                    <a:ext uri="{9D8B030D-6E8A-4147-A177-3AD203B41FA5}">
                      <a16:colId xmlns:a16="http://schemas.microsoft.com/office/drawing/2014/main" val="850597777"/>
                    </a:ext>
                  </a:extLst>
                </a:gridCol>
                <a:gridCol w="2553555">
                  <a:extLst>
                    <a:ext uri="{9D8B030D-6E8A-4147-A177-3AD203B41FA5}">
                      <a16:colId xmlns:a16="http://schemas.microsoft.com/office/drawing/2014/main" val="2691263372"/>
                    </a:ext>
                  </a:extLst>
                </a:gridCol>
              </a:tblGrid>
              <a:tr h="308361">
                <a:tc>
                  <a:txBody>
                    <a:bodyPr/>
                    <a:lstStyle/>
                    <a:p>
                      <a:endParaRPr lang="en-US" sz="1400" dirty="0">
                        <a:latin typeface="+mj-l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1400" dirty="0">
                          <a:latin typeface="+mj-lt"/>
                        </a:rPr>
                        <a:t>As-Is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1400" dirty="0">
                          <a:latin typeface="+mj-lt"/>
                        </a:rPr>
                        <a:t>5G</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05295225"/>
                  </a:ext>
                </a:extLst>
              </a:tr>
              <a:tr h="832574">
                <a:tc>
                  <a:txBody>
                    <a:bodyPr/>
                    <a:lstStyle/>
                    <a:p>
                      <a:pPr algn="ctr"/>
                      <a:r>
                        <a:rPr lang="en-US" sz="1400" b="1" dirty="0">
                          <a:solidFill>
                            <a:schemeClr val="bg1"/>
                          </a:solidFill>
                          <a:latin typeface="+mj-lt"/>
                        </a:rPr>
                        <a:t>Document Unplanned Maintenance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2060"/>
                    </a:solidFill>
                  </a:tcPr>
                </a:tc>
                <a:tc>
                  <a:txBody>
                    <a:bodyPr/>
                    <a:lstStyle/>
                    <a:p>
                      <a:r>
                        <a:rPr lang="en-US" sz="1200" kern="1200" dirty="0">
                          <a:solidFill>
                            <a:schemeClr val="dk1"/>
                          </a:solidFill>
                          <a:latin typeface="+mj-lt"/>
                          <a:ea typeface="+mn-ea"/>
                          <a:cs typeface="+mn-cs"/>
                        </a:rPr>
                        <a:t>Physical meeting between repair engineer and production manager. Paper-based documentation.</a:t>
                      </a:r>
                      <a:endParaRPr lang="en-US" sz="1200" dirty="0">
                        <a:latin typeface="+mj-l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en-US" sz="1200" kern="1200" dirty="0">
                          <a:solidFill>
                            <a:schemeClr val="dk1"/>
                          </a:solidFill>
                          <a:latin typeface="+mj-lt"/>
                          <a:ea typeface="+mn-ea"/>
                          <a:cs typeface="+mn-cs"/>
                        </a:rPr>
                        <a:t>Problem documented on 5G device and passed to manager. Physical meeting if necessary. </a:t>
                      </a:r>
                      <a:endParaRPr lang="en-US" sz="1200" dirty="0">
                        <a:latin typeface="+mj-l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41065397"/>
                  </a:ext>
                </a:extLst>
              </a:tr>
              <a:tr h="647558">
                <a:tc>
                  <a:txBody>
                    <a:bodyPr/>
                    <a:lstStyle/>
                    <a:p>
                      <a:pPr algn="ctr"/>
                      <a:r>
                        <a:rPr lang="en-US" sz="1400" b="1" dirty="0">
                          <a:solidFill>
                            <a:schemeClr val="bg1"/>
                          </a:solidFill>
                          <a:latin typeface="+mj-lt"/>
                        </a:rPr>
                        <a:t>Assign Work Order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2060"/>
                    </a:solidFill>
                  </a:tcPr>
                </a:tc>
                <a:tc>
                  <a:txBody>
                    <a:bodyPr/>
                    <a:lstStyle/>
                    <a:p>
                      <a:pPr marL="0" indent="0">
                        <a:buFont typeface="Arial" panose="020B0604020202020204" pitchFamily="34" charset="0"/>
                        <a:buNone/>
                      </a:pPr>
                      <a:r>
                        <a:rPr lang="en-US" sz="1200" dirty="0">
                          <a:latin typeface="+mj-lt"/>
                        </a:rPr>
                        <a:t>Manually calculated and assigned by production manager. Paper-based order.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indent="0">
                        <a:buFont typeface="Arial" panose="020B0604020202020204" pitchFamily="34" charset="0"/>
                        <a:buNone/>
                      </a:pPr>
                      <a:r>
                        <a:rPr lang="en-US" sz="1200" dirty="0">
                          <a:latin typeface="+mj-lt"/>
                        </a:rPr>
                        <a:t>Manually calculated and assigned. Work order sent to 5G device.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55414004"/>
                  </a:ext>
                </a:extLst>
              </a:tr>
              <a:tr h="832574">
                <a:tc>
                  <a:txBody>
                    <a:bodyPr/>
                    <a:lstStyle/>
                    <a:p>
                      <a:pPr algn="ctr"/>
                      <a:r>
                        <a:rPr lang="en-US" sz="1400" b="1" dirty="0">
                          <a:solidFill>
                            <a:schemeClr val="bg1"/>
                          </a:solidFill>
                          <a:latin typeface="+mj-lt"/>
                        </a:rPr>
                        <a:t>Supply order Distribution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2060"/>
                    </a:solidFill>
                  </a:tcPr>
                </a:tc>
                <a:tc>
                  <a:txBody>
                    <a:bodyPr/>
                    <a:lstStyle/>
                    <a:p>
                      <a:pPr marL="0" indent="0">
                        <a:buFont typeface="Arial" panose="020B0604020202020204" pitchFamily="34" charset="0"/>
                        <a:buNone/>
                      </a:pPr>
                      <a:r>
                        <a:rPr lang="en-US" sz="1200" dirty="0">
                          <a:latin typeface="+mj-lt"/>
                        </a:rPr>
                        <a:t>Manually assigned by WH manager. Paper-based supply order physically signed and stored.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indent="0">
                        <a:buFont typeface="Arial" panose="020B0604020202020204" pitchFamily="34" charset="0"/>
                        <a:buNone/>
                      </a:pPr>
                      <a:r>
                        <a:rPr lang="en-US" sz="1200" b="0" dirty="0">
                          <a:latin typeface="+mj-lt"/>
                        </a:rPr>
                        <a:t>Manually assigned by WH manager. Supply order sent to 5G device and electronically signed.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73955074"/>
                  </a:ext>
                </a:extLst>
              </a:tr>
              <a:tr h="832574">
                <a:tc>
                  <a:txBody>
                    <a:bodyPr/>
                    <a:lstStyle/>
                    <a:p>
                      <a:pPr algn="ctr"/>
                      <a:r>
                        <a:rPr lang="en-US" sz="1400" b="1" dirty="0">
                          <a:solidFill>
                            <a:schemeClr val="bg1"/>
                          </a:solidFill>
                          <a:latin typeface="+mj-lt"/>
                        </a:rPr>
                        <a:t>Agree Unplanned Maintenance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2060"/>
                    </a:solidFill>
                  </a:tcPr>
                </a:tc>
                <a:tc>
                  <a:txBody>
                    <a:bodyPr/>
                    <a:lstStyle/>
                    <a:p>
                      <a:pPr marL="0" indent="0">
                        <a:buFont typeface="Arial" panose="020B0604020202020204" pitchFamily="34" charset="0"/>
                        <a:buNone/>
                      </a:pPr>
                      <a:r>
                        <a:rPr lang="en-US" sz="1200" dirty="0">
                          <a:latin typeface="+mj-lt"/>
                        </a:rPr>
                        <a:t>Paper document work order issued. F2F meetings required and physical sign-off of work authorization.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dk1"/>
                          </a:solidFill>
                          <a:latin typeface="+mj-lt"/>
                          <a:ea typeface="+mn-ea"/>
                          <a:cs typeface="+mn-cs"/>
                        </a:rPr>
                        <a:t>Electronic work order issued. F2F meetings required and physical sign-off of work authorization.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04158570"/>
                  </a:ext>
                </a:extLst>
              </a:tr>
              <a:tr h="721703">
                <a:tc>
                  <a:txBody>
                    <a:bodyPr/>
                    <a:lstStyle/>
                    <a:p>
                      <a:pPr algn="ctr"/>
                      <a:r>
                        <a:rPr lang="en-US" sz="1400" b="1" dirty="0">
                          <a:solidFill>
                            <a:schemeClr val="bg1"/>
                          </a:solidFill>
                          <a:latin typeface="+mj-lt"/>
                        </a:rPr>
                        <a:t>Request Supply Order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2060"/>
                    </a:solidFill>
                  </a:tcPr>
                </a:tc>
                <a:tc>
                  <a:txBody>
                    <a:bodyPr/>
                    <a:lstStyle/>
                    <a:p>
                      <a:pPr marL="0" indent="0">
                        <a:buFont typeface="Arial" panose="020B0604020202020204" pitchFamily="34" charset="0"/>
                        <a:buNone/>
                      </a:pPr>
                      <a:r>
                        <a:rPr lang="en-US" sz="1200" dirty="0">
                          <a:latin typeface="+mj-lt"/>
                        </a:rPr>
                        <a:t>Paper document supply order issued and hand carried by repair engineer.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indent="0">
                        <a:buFont typeface="Arial" panose="020B0604020202020204" pitchFamily="34" charset="0"/>
                        <a:buNone/>
                      </a:pPr>
                      <a:r>
                        <a:rPr lang="en-US" sz="1200" b="0" dirty="0">
                          <a:latin typeface="+mj-lt"/>
                        </a:rPr>
                        <a:t>Electronic supply order to sent to WH when job manually assigned to repair engineer.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10056315"/>
                  </a:ext>
                </a:extLst>
              </a:tr>
            </a:tbl>
          </a:graphicData>
        </a:graphic>
      </p:graphicFrame>
      <p:sp>
        <p:nvSpPr>
          <p:cNvPr id="7" name="Arrow: Curved Down 6">
            <a:extLst>
              <a:ext uri="{FF2B5EF4-FFF2-40B4-BE49-F238E27FC236}">
                <a16:creationId xmlns:a16="http://schemas.microsoft.com/office/drawing/2014/main" id="{F90B59A2-7EE1-47F2-BD0E-FCBA5DEAA0E3}"/>
              </a:ext>
            </a:extLst>
          </p:cNvPr>
          <p:cNvSpPr/>
          <p:nvPr/>
        </p:nvSpPr>
        <p:spPr>
          <a:xfrm>
            <a:off x="4134677" y="1608046"/>
            <a:ext cx="1719467" cy="473041"/>
          </a:xfrm>
          <a:prstGeom prst="curved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Graphic 3" descr="Walk">
            <a:extLst>
              <a:ext uri="{FF2B5EF4-FFF2-40B4-BE49-F238E27FC236}">
                <a16:creationId xmlns:a16="http://schemas.microsoft.com/office/drawing/2014/main" id="{06FE9C92-D7D1-4762-A655-868C0666BC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2653" y="1617742"/>
            <a:ext cx="608784" cy="473042"/>
          </a:xfrm>
          <a:prstGeom prst="rect">
            <a:avLst/>
          </a:prstGeom>
        </p:spPr>
      </p:pic>
      <p:pic>
        <p:nvPicPr>
          <p:cNvPr id="14" name="Graphic 13" descr="Smart Phone">
            <a:extLst>
              <a:ext uri="{FF2B5EF4-FFF2-40B4-BE49-F238E27FC236}">
                <a16:creationId xmlns:a16="http://schemas.microsoft.com/office/drawing/2014/main" id="{1535A4D2-640A-4F63-B6B9-8C05E81869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69007" y="1615722"/>
            <a:ext cx="503585" cy="503585"/>
          </a:xfrm>
          <a:prstGeom prst="rect">
            <a:avLst/>
          </a:prstGeom>
        </p:spPr>
      </p:pic>
      <p:pic>
        <p:nvPicPr>
          <p:cNvPr id="11" name="Graphic 10" descr="Cell Tower">
            <a:extLst>
              <a:ext uri="{FF2B5EF4-FFF2-40B4-BE49-F238E27FC236}">
                <a16:creationId xmlns:a16="http://schemas.microsoft.com/office/drawing/2014/main" id="{8770EBAF-4593-40E8-8655-A2CF6A3E0B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69996" y="1598253"/>
            <a:ext cx="596348" cy="537618"/>
          </a:xfrm>
          <a:prstGeom prst="rect">
            <a:avLst/>
          </a:prstGeom>
        </p:spPr>
      </p:pic>
    </p:spTree>
    <p:extLst>
      <p:ext uri="{BB962C8B-B14F-4D97-AF65-F5344CB8AC3E}">
        <p14:creationId xmlns:p14="http://schemas.microsoft.com/office/powerpoint/2010/main" val="769579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15214-B69E-4BF9-A936-12199B102EA3}"/>
              </a:ext>
            </a:extLst>
          </p:cNvPr>
          <p:cNvSpPr>
            <a:spLocks noGrp="1"/>
          </p:cNvSpPr>
          <p:nvPr>
            <p:ph type="title"/>
          </p:nvPr>
        </p:nvSpPr>
        <p:spPr>
          <a:xfrm>
            <a:off x="685800" y="23613"/>
            <a:ext cx="7772400" cy="594360"/>
          </a:xfrm>
        </p:spPr>
        <p:txBody>
          <a:bodyPr/>
          <a:lstStyle/>
          <a:p>
            <a:r>
              <a:rPr lang="en-US" sz="2400" dirty="0"/>
              <a:t>5G State Review</a:t>
            </a:r>
          </a:p>
        </p:txBody>
      </p:sp>
      <p:sp>
        <p:nvSpPr>
          <p:cNvPr id="48" name="Rectangle 47">
            <a:extLst>
              <a:ext uri="{FF2B5EF4-FFF2-40B4-BE49-F238E27FC236}">
                <a16:creationId xmlns:a16="http://schemas.microsoft.com/office/drawing/2014/main" id="{137F15E8-9DA4-436E-82B7-68057D2EF780}"/>
              </a:ext>
            </a:extLst>
          </p:cNvPr>
          <p:cNvSpPr/>
          <p:nvPr/>
        </p:nvSpPr>
        <p:spPr bwMode="gray">
          <a:xfrm>
            <a:off x="0" y="734959"/>
            <a:ext cx="9144000" cy="59436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4" name="TextBox 13">
            <a:extLst>
              <a:ext uri="{FF2B5EF4-FFF2-40B4-BE49-F238E27FC236}">
                <a16:creationId xmlns:a16="http://schemas.microsoft.com/office/drawing/2014/main" id="{3DF5B01A-1EBA-45CF-A3C3-3669639ED127}"/>
              </a:ext>
            </a:extLst>
          </p:cNvPr>
          <p:cNvSpPr txBox="1"/>
          <p:nvPr/>
        </p:nvSpPr>
        <p:spPr>
          <a:xfrm>
            <a:off x="275254" y="766717"/>
            <a:ext cx="8593493" cy="492443"/>
          </a:xfrm>
          <a:prstGeom prst="rect">
            <a:avLst/>
          </a:prstGeom>
          <a:noFill/>
        </p:spPr>
        <p:txBody>
          <a:bodyPr wrap="square" lIns="0" tIns="0" rIns="0" bIns="0" rtlCol="0">
            <a:spAutoFit/>
          </a:bodyPr>
          <a:lstStyle/>
          <a:p>
            <a:pPr lvl="0" algn="ctr" defTabSz="1219170">
              <a:spcBef>
                <a:spcPts val="600"/>
              </a:spcBef>
              <a:buSzPct val="100000"/>
              <a:defRPr/>
            </a:pPr>
            <a:r>
              <a:rPr lang="en-US" sz="1600" b="1" i="1" dirty="0">
                <a:solidFill>
                  <a:prstClr val="white"/>
                </a:solidFill>
                <a:latin typeface="+mj-lt"/>
              </a:rPr>
              <a:t>Introduced a notional 5G network and initial opportunities for digitization (5G portables), and depicted the foundation for the implementation of automated workflow.</a:t>
            </a:r>
          </a:p>
        </p:txBody>
      </p:sp>
      <p:pic>
        <p:nvPicPr>
          <p:cNvPr id="3" name="Picture 2" descr="A screenshot of a social media post&#10;&#10;Description automatically generated">
            <a:extLst>
              <a:ext uri="{FF2B5EF4-FFF2-40B4-BE49-F238E27FC236}">
                <a16:creationId xmlns:a16="http://schemas.microsoft.com/office/drawing/2014/main" id="{B5132A97-1564-4CF6-A320-7604AC249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62" y="1376732"/>
            <a:ext cx="7727675" cy="5060045"/>
          </a:xfrm>
          <a:prstGeom prst="rect">
            <a:avLst/>
          </a:prstGeom>
        </p:spPr>
      </p:pic>
      <p:graphicFrame>
        <p:nvGraphicFramePr>
          <p:cNvPr id="2" name="Table 3">
            <a:extLst>
              <a:ext uri="{FF2B5EF4-FFF2-40B4-BE49-F238E27FC236}">
                <a16:creationId xmlns:a16="http://schemas.microsoft.com/office/drawing/2014/main" id="{4D6CB52B-46BE-4194-87BD-641735F9544E}"/>
              </a:ext>
            </a:extLst>
          </p:cNvPr>
          <p:cNvGraphicFramePr>
            <a:graphicFrameLocks noGrp="1"/>
          </p:cNvGraphicFramePr>
          <p:nvPr>
            <p:extLst>
              <p:ext uri="{D42A27DB-BD31-4B8C-83A1-F6EECF244321}">
                <p14:modId xmlns:p14="http://schemas.microsoft.com/office/powerpoint/2010/main" val="2498668851"/>
              </p:ext>
            </p:extLst>
          </p:nvPr>
        </p:nvGraphicFramePr>
        <p:xfrm>
          <a:off x="7518134" y="1622123"/>
          <a:ext cx="798093" cy="487680"/>
        </p:xfrm>
        <a:graphic>
          <a:graphicData uri="http://schemas.openxmlformats.org/drawingml/2006/table">
            <a:tbl>
              <a:tblPr firstRow="1" bandRow="1">
                <a:tableStyleId>{2D5ABB26-0587-4C30-8999-92F81FD0307C}</a:tableStyleId>
              </a:tblPr>
              <a:tblGrid>
                <a:gridCol w="798093">
                  <a:extLst>
                    <a:ext uri="{9D8B030D-6E8A-4147-A177-3AD203B41FA5}">
                      <a16:colId xmlns:a16="http://schemas.microsoft.com/office/drawing/2014/main" val="869742084"/>
                    </a:ext>
                  </a:extLst>
                </a:gridCol>
              </a:tblGrid>
              <a:tr h="241568">
                <a:tc>
                  <a:txBody>
                    <a:bodyPr/>
                    <a:lstStyle/>
                    <a:p>
                      <a:pPr algn="ctr"/>
                      <a:r>
                        <a:rPr lang="en-US" sz="1000" dirty="0">
                          <a:solidFill>
                            <a:schemeClr val="tx1"/>
                          </a:solidFill>
                        </a:rPr>
                        <a:t>As-Is</a:t>
                      </a:r>
                    </a:p>
                  </a:txBody>
                  <a:tcPr>
                    <a:solidFill>
                      <a:srgbClr val="FFC000"/>
                    </a:solidFill>
                  </a:tcPr>
                </a:tc>
                <a:extLst>
                  <a:ext uri="{0D108BD9-81ED-4DB2-BD59-A6C34878D82A}">
                    <a16:rowId xmlns:a16="http://schemas.microsoft.com/office/drawing/2014/main" val="3803426475"/>
                  </a:ext>
                </a:extLst>
              </a:tr>
              <a:tr h="241568">
                <a:tc>
                  <a:txBody>
                    <a:bodyPr/>
                    <a:lstStyle/>
                    <a:p>
                      <a:pPr algn="ctr"/>
                      <a:r>
                        <a:rPr lang="en-US" sz="1000" dirty="0">
                          <a:solidFill>
                            <a:schemeClr val="tx1"/>
                          </a:solidFill>
                        </a:rPr>
                        <a:t>Adding 5G</a:t>
                      </a:r>
                    </a:p>
                  </a:txBody>
                  <a:tcPr>
                    <a:solidFill>
                      <a:schemeClr val="accent5">
                        <a:lumMod val="60000"/>
                        <a:lumOff val="40000"/>
                      </a:schemeClr>
                    </a:solidFill>
                  </a:tcPr>
                </a:tc>
                <a:extLst>
                  <a:ext uri="{0D108BD9-81ED-4DB2-BD59-A6C34878D82A}">
                    <a16:rowId xmlns:a16="http://schemas.microsoft.com/office/drawing/2014/main" val="2003162919"/>
                  </a:ext>
                </a:extLst>
              </a:tr>
            </a:tbl>
          </a:graphicData>
        </a:graphic>
      </p:graphicFrame>
    </p:spTree>
    <p:extLst>
      <p:ext uri="{BB962C8B-B14F-4D97-AF65-F5344CB8AC3E}">
        <p14:creationId xmlns:p14="http://schemas.microsoft.com/office/powerpoint/2010/main" val="943784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15214-B69E-4BF9-A936-12199B102EA3}"/>
              </a:ext>
            </a:extLst>
          </p:cNvPr>
          <p:cNvSpPr>
            <a:spLocks noGrp="1"/>
          </p:cNvSpPr>
          <p:nvPr>
            <p:ph type="title"/>
          </p:nvPr>
        </p:nvSpPr>
        <p:spPr>
          <a:xfrm>
            <a:off x="685800" y="23613"/>
            <a:ext cx="7772400" cy="594360"/>
          </a:xfrm>
        </p:spPr>
        <p:txBody>
          <a:bodyPr/>
          <a:lstStyle/>
          <a:p>
            <a:r>
              <a:rPr lang="en-US" sz="2400" dirty="0"/>
              <a:t>5G State Review - Unplanned Maintenance Process Flow</a:t>
            </a:r>
          </a:p>
        </p:txBody>
      </p:sp>
      <p:sp>
        <p:nvSpPr>
          <p:cNvPr id="48" name="Rectangle 47">
            <a:extLst>
              <a:ext uri="{FF2B5EF4-FFF2-40B4-BE49-F238E27FC236}">
                <a16:creationId xmlns:a16="http://schemas.microsoft.com/office/drawing/2014/main" id="{137F15E8-9DA4-436E-82B7-68057D2EF780}"/>
              </a:ext>
            </a:extLst>
          </p:cNvPr>
          <p:cNvSpPr/>
          <p:nvPr/>
        </p:nvSpPr>
        <p:spPr bwMode="gray">
          <a:xfrm>
            <a:off x="0" y="734959"/>
            <a:ext cx="9144000" cy="59436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4" name="TextBox 13">
            <a:extLst>
              <a:ext uri="{FF2B5EF4-FFF2-40B4-BE49-F238E27FC236}">
                <a16:creationId xmlns:a16="http://schemas.microsoft.com/office/drawing/2014/main" id="{3DF5B01A-1EBA-45CF-A3C3-3669639ED127}"/>
              </a:ext>
            </a:extLst>
          </p:cNvPr>
          <p:cNvSpPr txBox="1"/>
          <p:nvPr/>
        </p:nvSpPr>
        <p:spPr>
          <a:xfrm>
            <a:off x="275254" y="766717"/>
            <a:ext cx="8593493" cy="492443"/>
          </a:xfrm>
          <a:prstGeom prst="rect">
            <a:avLst/>
          </a:prstGeom>
          <a:noFill/>
        </p:spPr>
        <p:txBody>
          <a:bodyPr wrap="square" lIns="0" tIns="0" rIns="0" bIns="0" rtlCol="0">
            <a:spAutoFit/>
          </a:bodyPr>
          <a:lstStyle/>
          <a:p>
            <a:pPr lvl="0" algn="ctr" defTabSz="1219170">
              <a:spcBef>
                <a:spcPts val="600"/>
              </a:spcBef>
              <a:buSzPct val="100000"/>
              <a:defRPr/>
            </a:pPr>
            <a:r>
              <a:rPr lang="en-US" sz="1600" b="1" i="1" dirty="0">
                <a:solidFill>
                  <a:prstClr val="white"/>
                </a:solidFill>
                <a:latin typeface="+mj-lt"/>
              </a:rPr>
              <a:t>Introduced a notional 5G network and initial opportunities for digitization (5G portables), and depicted the foundation for the implementation of automated workflow.</a:t>
            </a:r>
          </a:p>
        </p:txBody>
      </p:sp>
      <p:pic>
        <p:nvPicPr>
          <p:cNvPr id="7" name="Picture -1735318505.emf" descr="-1735318505.emf">
            <a:extLst>
              <a:ext uri="{FF2B5EF4-FFF2-40B4-BE49-F238E27FC236}">
                <a16:creationId xmlns:a16="http://schemas.microsoft.com/office/drawing/2014/main" id="{4C49CA0A-C1C2-441F-BD67-E7051B9EAE4D}"/>
              </a:ext>
            </a:extLst>
          </p:cNvPr>
          <p:cNvPicPr preferRelativeResize="0">
            <a:picLocks/>
          </p:cNvPicPr>
          <p:nvPr/>
        </p:nvPicPr>
        <p:blipFill>
          <a:blip r:embed="rId3" cstate="print"/>
          <a:stretch>
            <a:fillRect/>
          </a:stretch>
        </p:blipFill>
        <p:spPr>
          <a:xfrm>
            <a:off x="800100" y="1446305"/>
            <a:ext cx="7543799" cy="4940331"/>
          </a:xfrm>
          <a:prstGeom prst="rect">
            <a:avLst/>
          </a:prstGeom>
          <a:ln>
            <a:noFill/>
          </a:ln>
        </p:spPr>
      </p:pic>
      <p:graphicFrame>
        <p:nvGraphicFramePr>
          <p:cNvPr id="8" name="Table 3">
            <a:extLst>
              <a:ext uri="{FF2B5EF4-FFF2-40B4-BE49-F238E27FC236}">
                <a16:creationId xmlns:a16="http://schemas.microsoft.com/office/drawing/2014/main" id="{CD3E15C1-9FEC-423E-9B8D-96D70E37B00C}"/>
              </a:ext>
            </a:extLst>
          </p:cNvPr>
          <p:cNvGraphicFramePr>
            <a:graphicFrameLocks noGrp="1"/>
          </p:cNvGraphicFramePr>
          <p:nvPr>
            <p:extLst>
              <p:ext uri="{D42A27DB-BD31-4B8C-83A1-F6EECF244321}">
                <p14:modId xmlns:p14="http://schemas.microsoft.com/office/powerpoint/2010/main" val="15107922"/>
              </p:ext>
            </p:extLst>
          </p:nvPr>
        </p:nvGraphicFramePr>
        <p:xfrm>
          <a:off x="7364130" y="2180388"/>
          <a:ext cx="798093" cy="487680"/>
        </p:xfrm>
        <a:graphic>
          <a:graphicData uri="http://schemas.openxmlformats.org/drawingml/2006/table">
            <a:tbl>
              <a:tblPr firstRow="1" bandRow="1">
                <a:tableStyleId>{2D5ABB26-0587-4C30-8999-92F81FD0307C}</a:tableStyleId>
              </a:tblPr>
              <a:tblGrid>
                <a:gridCol w="798093">
                  <a:extLst>
                    <a:ext uri="{9D8B030D-6E8A-4147-A177-3AD203B41FA5}">
                      <a16:colId xmlns:a16="http://schemas.microsoft.com/office/drawing/2014/main" val="869742084"/>
                    </a:ext>
                  </a:extLst>
                </a:gridCol>
              </a:tblGrid>
              <a:tr h="241568">
                <a:tc>
                  <a:txBody>
                    <a:bodyPr/>
                    <a:lstStyle/>
                    <a:p>
                      <a:pPr algn="ctr"/>
                      <a:r>
                        <a:rPr lang="en-US" sz="1000" dirty="0">
                          <a:solidFill>
                            <a:schemeClr val="tx1"/>
                          </a:solidFill>
                        </a:rPr>
                        <a:t>As-Is</a:t>
                      </a:r>
                    </a:p>
                  </a:txBody>
                  <a:tcPr>
                    <a:solidFill>
                      <a:srgbClr val="FFC000"/>
                    </a:solidFill>
                  </a:tcPr>
                </a:tc>
                <a:extLst>
                  <a:ext uri="{0D108BD9-81ED-4DB2-BD59-A6C34878D82A}">
                    <a16:rowId xmlns:a16="http://schemas.microsoft.com/office/drawing/2014/main" val="3803426475"/>
                  </a:ext>
                </a:extLst>
              </a:tr>
              <a:tr h="241568">
                <a:tc>
                  <a:txBody>
                    <a:bodyPr/>
                    <a:lstStyle/>
                    <a:p>
                      <a:pPr algn="ctr"/>
                      <a:r>
                        <a:rPr lang="en-US" sz="1000" dirty="0">
                          <a:solidFill>
                            <a:schemeClr val="tx1"/>
                          </a:solidFill>
                        </a:rPr>
                        <a:t>Adding 5G</a:t>
                      </a:r>
                    </a:p>
                  </a:txBody>
                  <a:tcPr>
                    <a:solidFill>
                      <a:schemeClr val="accent5">
                        <a:lumMod val="60000"/>
                        <a:lumOff val="40000"/>
                      </a:schemeClr>
                    </a:solidFill>
                  </a:tcPr>
                </a:tc>
                <a:extLst>
                  <a:ext uri="{0D108BD9-81ED-4DB2-BD59-A6C34878D82A}">
                    <a16:rowId xmlns:a16="http://schemas.microsoft.com/office/drawing/2014/main" val="2003162919"/>
                  </a:ext>
                </a:extLst>
              </a:tr>
            </a:tbl>
          </a:graphicData>
        </a:graphic>
      </p:graphicFrame>
    </p:spTree>
    <p:extLst>
      <p:ext uri="{BB962C8B-B14F-4D97-AF65-F5344CB8AC3E}">
        <p14:creationId xmlns:p14="http://schemas.microsoft.com/office/powerpoint/2010/main" val="540314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15214-B69E-4BF9-A936-12199B102EA3}"/>
              </a:ext>
            </a:extLst>
          </p:cNvPr>
          <p:cNvSpPr>
            <a:spLocks noGrp="1"/>
          </p:cNvSpPr>
          <p:nvPr>
            <p:ph type="title"/>
          </p:nvPr>
        </p:nvSpPr>
        <p:spPr>
          <a:xfrm>
            <a:off x="685800" y="23613"/>
            <a:ext cx="7772400" cy="594360"/>
          </a:xfrm>
        </p:spPr>
        <p:txBody>
          <a:bodyPr/>
          <a:lstStyle/>
          <a:p>
            <a:r>
              <a:rPr lang="en-US" sz="2400" dirty="0"/>
              <a:t>5G State Review - Resource Process Flow</a:t>
            </a:r>
          </a:p>
        </p:txBody>
      </p:sp>
      <p:sp>
        <p:nvSpPr>
          <p:cNvPr id="48" name="Rectangle 47">
            <a:extLst>
              <a:ext uri="{FF2B5EF4-FFF2-40B4-BE49-F238E27FC236}">
                <a16:creationId xmlns:a16="http://schemas.microsoft.com/office/drawing/2014/main" id="{137F15E8-9DA4-436E-82B7-68057D2EF780}"/>
              </a:ext>
            </a:extLst>
          </p:cNvPr>
          <p:cNvSpPr/>
          <p:nvPr/>
        </p:nvSpPr>
        <p:spPr bwMode="gray">
          <a:xfrm>
            <a:off x="0" y="734959"/>
            <a:ext cx="9144000" cy="59436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4" name="TextBox 13">
            <a:extLst>
              <a:ext uri="{FF2B5EF4-FFF2-40B4-BE49-F238E27FC236}">
                <a16:creationId xmlns:a16="http://schemas.microsoft.com/office/drawing/2014/main" id="{3DF5B01A-1EBA-45CF-A3C3-3669639ED127}"/>
              </a:ext>
            </a:extLst>
          </p:cNvPr>
          <p:cNvSpPr txBox="1"/>
          <p:nvPr/>
        </p:nvSpPr>
        <p:spPr>
          <a:xfrm>
            <a:off x="275254" y="766717"/>
            <a:ext cx="8593493" cy="492443"/>
          </a:xfrm>
          <a:prstGeom prst="rect">
            <a:avLst/>
          </a:prstGeom>
          <a:noFill/>
        </p:spPr>
        <p:txBody>
          <a:bodyPr wrap="square" lIns="0" tIns="0" rIns="0" bIns="0" rtlCol="0">
            <a:spAutoFit/>
          </a:bodyPr>
          <a:lstStyle/>
          <a:p>
            <a:pPr lvl="0" algn="ctr" defTabSz="1219170">
              <a:spcBef>
                <a:spcPts val="600"/>
              </a:spcBef>
              <a:buSzPct val="100000"/>
              <a:defRPr/>
            </a:pPr>
            <a:r>
              <a:rPr lang="en-US" sz="1600" b="1" i="1" dirty="0">
                <a:solidFill>
                  <a:prstClr val="white"/>
                </a:solidFill>
                <a:latin typeface="+mj-lt"/>
              </a:rPr>
              <a:t>Introduced a notional 5G network and initial opportunities for digitization (5G portables), and depicted the foundation for the implementation of automated workflow.</a:t>
            </a:r>
          </a:p>
        </p:txBody>
      </p:sp>
      <p:pic>
        <p:nvPicPr>
          <p:cNvPr id="3" name="Picture 2" descr="A screenshot of a cell phone&#10;&#10;Description automatically generated">
            <a:extLst>
              <a:ext uri="{FF2B5EF4-FFF2-40B4-BE49-F238E27FC236}">
                <a16:creationId xmlns:a16="http://schemas.microsoft.com/office/drawing/2014/main" id="{697AF106-0EE4-43E1-B421-36056106F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944" y="1426427"/>
            <a:ext cx="7666112" cy="4993696"/>
          </a:xfrm>
          <a:prstGeom prst="rect">
            <a:avLst/>
          </a:prstGeom>
        </p:spPr>
      </p:pic>
      <p:graphicFrame>
        <p:nvGraphicFramePr>
          <p:cNvPr id="7" name="Table 3">
            <a:extLst>
              <a:ext uri="{FF2B5EF4-FFF2-40B4-BE49-F238E27FC236}">
                <a16:creationId xmlns:a16="http://schemas.microsoft.com/office/drawing/2014/main" id="{E3DADD40-89EC-45C1-B2FF-95045810CEEA}"/>
              </a:ext>
            </a:extLst>
          </p:cNvPr>
          <p:cNvGraphicFramePr>
            <a:graphicFrameLocks noGrp="1"/>
          </p:cNvGraphicFramePr>
          <p:nvPr>
            <p:extLst>
              <p:ext uri="{D42A27DB-BD31-4B8C-83A1-F6EECF244321}">
                <p14:modId xmlns:p14="http://schemas.microsoft.com/office/powerpoint/2010/main" val="3402112625"/>
              </p:ext>
            </p:extLst>
          </p:nvPr>
        </p:nvGraphicFramePr>
        <p:xfrm>
          <a:off x="8143776" y="1585894"/>
          <a:ext cx="798093" cy="487680"/>
        </p:xfrm>
        <a:graphic>
          <a:graphicData uri="http://schemas.openxmlformats.org/drawingml/2006/table">
            <a:tbl>
              <a:tblPr firstRow="1" bandRow="1">
                <a:tableStyleId>{2D5ABB26-0587-4C30-8999-92F81FD0307C}</a:tableStyleId>
              </a:tblPr>
              <a:tblGrid>
                <a:gridCol w="798093">
                  <a:extLst>
                    <a:ext uri="{9D8B030D-6E8A-4147-A177-3AD203B41FA5}">
                      <a16:colId xmlns:a16="http://schemas.microsoft.com/office/drawing/2014/main" val="869742084"/>
                    </a:ext>
                  </a:extLst>
                </a:gridCol>
              </a:tblGrid>
              <a:tr h="241568">
                <a:tc>
                  <a:txBody>
                    <a:bodyPr/>
                    <a:lstStyle/>
                    <a:p>
                      <a:pPr algn="ctr"/>
                      <a:r>
                        <a:rPr lang="en-US" sz="1000" dirty="0">
                          <a:solidFill>
                            <a:schemeClr val="tx1"/>
                          </a:solidFill>
                        </a:rPr>
                        <a:t>As-Is</a:t>
                      </a:r>
                    </a:p>
                  </a:txBody>
                  <a:tcPr>
                    <a:solidFill>
                      <a:srgbClr val="FFC000"/>
                    </a:solidFill>
                  </a:tcPr>
                </a:tc>
                <a:extLst>
                  <a:ext uri="{0D108BD9-81ED-4DB2-BD59-A6C34878D82A}">
                    <a16:rowId xmlns:a16="http://schemas.microsoft.com/office/drawing/2014/main" val="3803426475"/>
                  </a:ext>
                </a:extLst>
              </a:tr>
              <a:tr h="241568">
                <a:tc>
                  <a:txBody>
                    <a:bodyPr/>
                    <a:lstStyle/>
                    <a:p>
                      <a:pPr algn="ctr"/>
                      <a:r>
                        <a:rPr lang="en-US" sz="1000" dirty="0">
                          <a:solidFill>
                            <a:schemeClr val="tx1"/>
                          </a:solidFill>
                        </a:rPr>
                        <a:t>Adding 5G</a:t>
                      </a:r>
                    </a:p>
                  </a:txBody>
                  <a:tcPr>
                    <a:solidFill>
                      <a:schemeClr val="accent5">
                        <a:lumMod val="60000"/>
                        <a:lumOff val="40000"/>
                      </a:schemeClr>
                    </a:solidFill>
                  </a:tcPr>
                </a:tc>
                <a:extLst>
                  <a:ext uri="{0D108BD9-81ED-4DB2-BD59-A6C34878D82A}">
                    <a16:rowId xmlns:a16="http://schemas.microsoft.com/office/drawing/2014/main" val="2003162919"/>
                  </a:ext>
                </a:extLst>
              </a:tr>
            </a:tbl>
          </a:graphicData>
        </a:graphic>
      </p:graphicFrame>
    </p:spTree>
    <p:extLst>
      <p:ext uri="{BB962C8B-B14F-4D97-AF65-F5344CB8AC3E}">
        <p14:creationId xmlns:p14="http://schemas.microsoft.com/office/powerpoint/2010/main" val="140777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1006" y="-228600"/>
            <a:ext cx="8740871" cy="1325563"/>
          </a:xfrm>
        </p:spPr>
        <p:txBody>
          <a:bodyPr/>
          <a:lstStyle/>
          <a:p>
            <a:pPr algn="ctr"/>
            <a:r>
              <a:rPr lang="en-US" sz="3200" b="1" dirty="0">
                <a:ln w="0"/>
                <a:solidFill>
                  <a:schemeClr val="tx1"/>
                </a:solidFill>
                <a:effectLst>
                  <a:outerShdw blurRad="38100" dist="19050" dir="2700000" algn="tl" rotWithShape="0">
                    <a:schemeClr val="dk1">
                      <a:alpha val="40000"/>
                    </a:schemeClr>
                  </a:outerShdw>
                </a:effectLst>
              </a:rPr>
              <a:t>NDIA System of Systems SE Committee</a:t>
            </a:r>
          </a:p>
        </p:txBody>
      </p:sp>
      <p:sp>
        <p:nvSpPr>
          <p:cNvPr id="3" name="object 3"/>
          <p:cNvSpPr txBox="1">
            <a:spLocks noGrp="1"/>
          </p:cNvSpPr>
          <p:nvPr>
            <p:ph type="body" idx="1"/>
          </p:nvPr>
        </p:nvSpPr>
        <p:spPr>
          <a:xfrm>
            <a:off x="172122" y="904798"/>
            <a:ext cx="8799755" cy="4668230"/>
          </a:xfrm>
        </p:spPr>
        <p:txBody>
          <a:bodyPr>
            <a:normAutofit/>
          </a:bodyPr>
          <a:lstStyle/>
          <a:p>
            <a:r>
              <a:rPr lang="en-US" sz="2400" b="1" dirty="0"/>
              <a:t>Mission</a:t>
            </a:r>
          </a:p>
          <a:p>
            <a:pPr lvl="1"/>
            <a:r>
              <a:rPr lang="en-US" sz="2000" dirty="0"/>
              <a:t>To provide a forum where government, industry, and academia can share lessons learned, promote best practices, address issues, and advocate systems engineering for Systems of Systems (</a:t>
            </a:r>
            <a:r>
              <a:rPr lang="en-US" sz="2000" dirty="0" err="1"/>
              <a:t>SoS</a:t>
            </a:r>
            <a:r>
              <a:rPr lang="en-US" sz="2000" dirty="0"/>
              <a:t>)</a:t>
            </a:r>
          </a:p>
          <a:p>
            <a:pPr lvl="1"/>
            <a:r>
              <a:rPr lang="en-US" sz="2000" dirty="0"/>
              <a:t>To identify successful strategies for applying systems engineering principles to systems engineering of </a:t>
            </a:r>
            <a:r>
              <a:rPr lang="en-US" sz="2000" dirty="0" err="1"/>
              <a:t>SoS</a:t>
            </a:r>
            <a:endParaRPr lang="en-US" sz="2000" dirty="0"/>
          </a:p>
          <a:p>
            <a:r>
              <a:rPr lang="en-US" sz="2400" b="1" dirty="0"/>
              <a:t>Operating Practices</a:t>
            </a:r>
          </a:p>
          <a:p>
            <a:pPr lvl="1"/>
            <a:r>
              <a:rPr lang="en-US" sz="2000" dirty="0"/>
              <a:t>Face to face and virtual </a:t>
            </a:r>
            <a:r>
              <a:rPr lang="en-US" sz="2000" dirty="0" err="1"/>
              <a:t>SoS</a:t>
            </a:r>
            <a:r>
              <a:rPr lang="en-US" sz="2000" dirty="0"/>
              <a:t> Committee meetings are held in conjunction with NDIA SE Division meetings that occur in February, April, June, and August</a:t>
            </a:r>
          </a:p>
        </p:txBody>
      </p:sp>
      <p:sp>
        <p:nvSpPr>
          <p:cNvPr id="16" name="Footer Placeholder 15"/>
          <p:cNvSpPr>
            <a:spLocks noGrp="1"/>
          </p:cNvSpPr>
          <p:nvPr>
            <p:ph type="ftr" sz="quarter" idx="11"/>
          </p:nvPr>
        </p:nvSpPr>
        <p:spPr/>
        <p:txBody>
          <a:bodyPr/>
          <a:lstStyle/>
          <a:p>
            <a:r>
              <a:rPr lang="en-US" dirty="0"/>
              <a:t> </a:t>
            </a:r>
          </a:p>
        </p:txBody>
      </p:sp>
      <p:sp>
        <p:nvSpPr>
          <p:cNvPr id="17" name="Slide Number Placeholder 16"/>
          <p:cNvSpPr>
            <a:spLocks noGrp="1"/>
          </p:cNvSpPr>
          <p:nvPr>
            <p:ph type="sldNum" sz="quarter" idx="12"/>
          </p:nvPr>
        </p:nvSpPr>
        <p:spPr/>
        <p:txBody>
          <a:bodyPr/>
          <a:lstStyle/>
          <a:p>
            <a:r>
              <a:rPr lang="en-US" dirty="0"/>
              <a:t> </a:t>
            </a:r>
          </a:p>
        </p:txBody>
      </p:sp>
      <p:sp>
        <p:nvSpPr>
          <p:cNvPr id="2" name="Rectangle 1">
            <a:extLst>
              <a:ext uri="{FF2B5EF4-FFF2-40B4-BE49-F238E27FC236}">
                <a16:creationId xmlns:a16="http://schemas.microsoft.com/office/drawing/2014/main" id="{FC3A1B0F-59EA-4604-BE13-6437B00A0567}"/>
              </a:ext>
            </a:extLst>
          </p:cNvPr>
          <p:cNvSpPr/>
          <p:nvPr/>
        </p:nvSpPr>
        <p:spPr>
          <a:xfrm>
            <a:off x="-256989" y="4391767"/>
            <a:ext cx="5677771" cy="1366528"/>
          </a:xfrm>
          <a:prstGeom prst="rect">
            <a:avLst/>
          </a:prstGeom>
        </p:spPr>
        <p:txBody>
          <a:bodyPr wrap="square">
            <a:spAutoFit/>
          </a:bodyPr>
          <a:lstStyle/>
          <a:p>
            <a:pPr lvl="2">
              <a:lnSpc>
                <a:spcPct val="90000"/>
              </a:lnSpc>
            </a:pPr>
            <a:r>
              <a:rPr lang="en-US" dirty="0"/>
              <a:t>NDIA SE Division SoS Committee Industry Chairs: </a:t>
            </a:r>
          </a:p>
          <a:p>
            <a:pPr lvl="3">
              <a:lnSpc>
                <a:spcPct val="90000"/>
              </a:lnSpc>
            </a:pPr>
            <a:r>
              <a:rPr lang="en-US" dirty="0"/>
              <a:t>Mr. Rick Poel, Boeing</a:t>
            </a:r>
          </a:p>
          <a:p>
            <a:pPr lvl="3">
              <a:lnSpc>
                <a:spcPct val="90000"/>
              </a:lnSpc>
            </a:pPr>
            <a:r>
              <a:rPr lang="en-US" dirty="0"/>
              <a:t>Ms. Jennie Horne, Raytheon</a:t>
            </a:r>
          </a:p>
          <a:p>
            <a:pPr lvl="2">
              <a:lnSpc>
                <a:spcPct val="90000"/>
              </a:lnSpc>
            </a:pPr>
            <a:r>
              <a:rPr lang="en-US" dirty="0"/>
              <a:t>OSD Liaison: </a:t>
            </a:r>
          </a:p>
          <a:p>
            <a:pPr lvl="3">
              <a:lnSpc>
                <a:spcPct val="90000"/>
              </a:lnSpc>
            </a:pPr>
            <a:r>
              <a:rPr lang="en-US" dirty="0"/>
              <a:t>Dr. Judith Dahmann, MITRE</a:t>
            </a:r>
            <a:endParaRPr lang="en-US" sz="1600" dirty="0"/>
          </a:p>
        </p:txBody>
      </p:sp>
    </p:spTree>
    <p:extLst>
      <p:ext uri="{BB962C8B-B14F-4D97-AF65-F5344CB8AC3E}">
        <p14:creationId xmlns:p14="http://schemas.microsoft.com/office/powerpoint/2010/main" val="2531842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15214-B69E-4BF9-A936-12199B102EA3}"/>
              </a:ext>
            </a:extLst>
          </p:cNvPr>
          <p:cNvSpPr>
            <a:spLocks noGrp="1"/>
          </p:cNvSpPr>
          <p:nvPr>
            <p:ph type="title"/>
          </p:nvPr>
        </p:nvSpPr>
        <p:spPr>
          <a:xfrm>
            <a:off x="680172" y="230133"/>
            <a:ext cx="7772400" cy="594360"/>
          </a:xfrm>
        </p:spPr>
        <p:txBody>
          <a:bodyPr/>
          <a:lstStyle/>
          <a:p>
            <a:r>
              <a:rPr lang="en-US" sz="2400" dirty="0"/>
              <a:t>Changes Between 5G to Automated</a:t>
            </a:r>
          </a:p>
        </p:txBody>
      </p:sp>
      <p:sp>
        <p:nvSpPr>
          <p:cNvPr id="5" name="Rectangle 4">
            <a:extLst>
              <a:ext uri="{FF2B5EF4-FFF2-40B4-BE49-F238E27FC236}">
                <a16:creationId xmlns:a16="http://schemas.microsoft.com/office/drawing/2014/main" id="{23EE4DC1-97D8-4255-9B24-005C801D5108}"/>
              </a:ext>
            </a:extLst>
          </p:cNvPr>
          <p:cNvSpPr/>
          <p:nvPr/>
        </p:nvSpPr>
        <p:spPr bwMode="gray">
          <a:xfrm>
            <a:off x="-11256" y="875669"/>
            <a:ext cx="9155256" cy="702486"/>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8" name="TextBox 7">
            <a:extLst>
              <a:ext uri="{FF2B5EF4-FFF2-40B4-BE49-F238E27FC236}">
                <a16:creationId xmlns:a16="http://schemas.microsoft.com/office/drawing/2014/main" id="{935ECC21-4AAC-45D9-B28B-DD849AEDDD10}"/>
              </a:ext>
            </a:extLst>
          </p:cNvPr>
          <p:cNvSpPr txBox="1"/>
          <p:nvPr/>
        </p:nvSpPr>
        <p:spPr>
          <a:xfrm>
            <a:off x="101566" y="1088413"/>
            <a:ext cx="8929612" cy="276999"/>
          </a:xfrm>
          <a:prstGeom prst="rect">
            <a:avLst/>
          </a:prstGeom>
          <a:noFill/>
        </p:spPr>
        <p:txBody>
          <a:bodyPr wrap="square" lIns="0" tIns="0" rIns="0" bIns="0" rtlCol="0">
            <a:spAutoFit/>
          </a:bodyPr>
          <a:lstStyle/>
          <a:p>
            <a:pPr lvl="0" algn="ctr" defTabSz="1219170">
              <a:spcBef>
                <a:spcPts val="600"/>
              </a:spcBef>
              <a:buSzPct val="100000"/>
              <a:defRPr/>
            </a:pPr>
            <a:r>
              <a:rPr lang="en-US" b="1" i="1" dirty="0">
                <a:solidFill>
                  <a:prstClr val="white"/>
                </a:solidFill>
                <a:latin typeface="+mj-lt"/>
              </a:rPr>
              <a:t>Analyzed a third incremental step to get closer to the Shipyard of the Future.</a:t>
            </a:r>
          </a:p>
        </p:txBody>
      </p:sp>
      <p:graphicFrame>
        <p:nvGraphicFramePr>
          <p:cNvPr id="2" name="Table 3">
            <a:extLst>
              <a:ext uri="{FF2B5EF4-FFF2-40B4-BE49-F238E27FC236}">
                <a16:creationId xmlns:a16="http://schemas.microsoft.com/office/drawing/2014/main" id="{E3338D84-E37E-49AD-B5A5-CF74B979D19F}"/>
              </a:ext>
            </a:extLst>
          </p:cNvPr>
          <p:cNvGraphicFramePr>
            <a:graphicFrameLocks noGrp="1"/>
          </p:cNvGraphicFramePr>
          <p:nvPr>
            <p:extLst>
              <p:ext uri="{D42A27DB-BD31-4B8C-83A1-F6EECF244321}">
                <p14:modId xmlns:p14="http://schemas.microsoft.com/office/powerpoint/2010/main" val="4131587476"/>
              </p:ext>
            </p:extLst>
          </p:nvPr>
        </p:nvGraphicFramePr>
        <p:xfrm>
          <a:off x="444099" y="2147423"/>
          <a:ext cx="8255802" cy="4175344"/>
        </p:xfrm>
        <a:graphic>
          <a:graphicData uri="http://schemas.openxmlformats.org/drawingml/2006/table">
            <a:tbl>
              <a:tblPr firstRow="1" bandRow="1">
                <a:tableStyleId>{91EBBBCC-DAD2-459C-BE2E-F6DE35CF9A28}</a:tableStyleId>
              </a:tblPr>
              <a:tblGrid>
                <a:gridCol w="1206027">
                  <a:extLst>
                    <a:ext uri="{9D8B030D-6E8A-4147-A177-3AD203B41FA5}">
                      <a16:colId xmlns:a16="http://schemas.microsoft.com/office/drawing/2014/main" val="4154832355"/>
                    </a:ext>
                  </a:extLst>
                </a:gridCol>
                <a:gridCol w="2056388">
                  <a:extLst>
                    <a:ext uri="{9D8B030D-6E8A-4147-A177-3AD203B41FA5}">
                      <a16:colId xmlns:a16="http://schemas.microsoft.com/office/drawing/2014/main" val="850597777"/>
                    </a:ext>
                  </a:extLst>
                </a:gridCol>
                <a:gridCol w="2553555">
                  <a:extLst>
                    <a:ext uri="{9D8B030D-6E8A-4147-A177-3AD203B41FA5}">
                      <a16:colId xmlns:a16="http://schemas.microsoft.com/office/drawing/2014/main" val="2691263372"/>
                    </a:ext>
                  </a:extLst>
                </a:gridCol>
                <a:gridCol w="2439832">
                  <a:extLst>
                    <a:ext uri="{9D8B030D-6E8A-4147-A177-3AD203B41FA5}">
                      <a16:colId xmlns:a16="http://schemas.microsoft.com/office/drawing/2014/main" val="787421280"/>
                    </a:ext>
                  </a:extLst>
                </a:gridCol>
              </a:tblGrid>
              <a:tr h="308361">
                <a:tc>
                  <a:txBody>
                    <a:bodyPr/>
                    <a:lstStyle/>
                    <a:p>
                      <a:endParaRPr lang="en-US" sz="1400" dirty="0">
                        <a:latin typeface="+mj-l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1400" dirty="0">
                          <a:latin typeface="+mj-lt"/>
                        </a:rPr>
                        <a:t>As- Is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1400" dirty="0">
                          <a:latin typeface="+mj-lt"/>
                        </a:rPr>
                        <a:t>5G</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1400" dirty="0">
                          <a:latin typeface="+mj-lt"/>
                        </a:rPr>
                        <a:t>Automated</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05295225"/>
                  </a:ext>
                </a:extLst>
              </a:tr>
              <a:tr h="832574">
                <a:tc>
                  <a:txBody>
                    <a:bodyPr/>
                    <a:lstStyle/>
                    <a:p>
                      <a:pPr algn="ctr"/>
                      <a:r>
                        <a:rPr lang="en-US" sz="1400" b="1" dirty="0">
                          <a:solidFill>
                            <a:schemeClr val="bg1"/>
                          </a:solidFill>
                          <a:latin typeface="+mj-lt"/>
                        </a:rPr>
                        <a:t>Document Unplanned Maintenance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2060"/>
                    </a:solidFill>
                  </a:tcPr>
                </a:tc>
                <a:tc>
                  <a:txBody>
                    <a:bodyPr/>
                    <a:lstStyle/>
                    <a:p>
                      <a:r>
                        <a:rPr lang="en-US" sz="1200" kern="1200" dirty="0">
                          <a:solidFill>
                            <a:schemeClr val="dk1"/>
                          </a:solidFill>
                          <a:latin typeface="+mj-lt"/>
                          <a:ea typeface="+mn-ea"/>
                          <a:cs typeface="+mn-cs"/>
                        </a:rPr>
                        <a:t>Physical meeting between repair engineer and production manager. Paper-based documentation.</a:t>
                      </a:r>
                      <a:endParaRPr lang="en-US" sz="1200" dirty="0">
                        <a:latin typeface="+mj-l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en-US" sz="1200" kern="1200" dirty="0">
                          <a:solidFill>
                            <a:schemeClr val="dk1"/>
                          </a:solidFill>
                          <a:latin typeface="+mj-lt"/>
                          <a:ea typeface="+mn-ea"/>
                          <a:cs typeface="+mn-cs"/>
                        </a:rPr>
                        <a:t>Problem documented on 5G device and passed to manager. Physical meeting if necessary. </a:t>
                      </a:r>
                      <a:endParaRPr lang="en-US" sz="1200" dirty="0">
                        <a:latin typeface="+mj-l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en-US" sz="1200" kern="1200" dirty="0">
                          <a:solidFill>
                            <a:schemeClr val="dk1"/>
                          </a:solidFill>
                          <a:latin typeface="+mj-lt"/>
                          <a:ea typeface="+mn-ea"/>
                          <a:cs typeface="+mn-cs"/>
                        </a:rPr>
                        <a:t>Same. </a:t>
                      </a:r>
                      <a:endParaRPr lang="en-US" sz="1200" dirty="0">
                        <a:latin typeface="+mj-l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41065397"/>
                  </a:ext>
                </a:extLst>
              </a:tr>
              <a:tr h="647558">
                <a:tc>
                  <a:txBody>
                    <a:bodyPr/>
                    <a:lstStyle/>
                    <a:p>
                      <a:pPr algn="ctr"/>
                      <a:r>
                        <a:rPr lang="en-US" sz="1400" b="1" dirty="0">
                          <a:solidFill>
                            <a:schemeClr val="bg1"/>
                          </a:solidFill>
                          <a:latin typeface="+mj-lt"/>
                        </a:rPr>
                        <a:t>Assign Work Order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2060"/>
                    </a:solidFill>
                  </a:tcPr>
                </a:tc>
                <a:tc>
                  <a:txBody>
                    <a:bodyPr/>
                    <a:lstStyle/>
                    <a:p>
                      <a:pPr marL="0" indent="0">
                        <a:buFont typeface="Arial" panose="020B0604020202020204" pitchFamily="34" charset="0"/>
                        <a:buNone/>
                      </a:pPr>
                      <a:r>
                        <a:rPr lang="en-US" sz="1200" dirty="0">
                          <a:latin typeface="+mj-lt"/>
                        </a:rPr>
                        <a:t>Manually calculated and assigned by production manager. Paper-based order.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indent="0">
                        <a:buFont typeface="Arial" panose="020B0604020202020204" pitchFamily="34" charset="0"/>
                        <a:buNone/>
                      </a:pPr>
                      <a:r>
                        <a:rPr lang="en-US" sz="1200" dirty="0">
                          <a:latin typeface="+mj-lt"/>
                        </a:rPr>
                        <a:t>Manually calculated and assigned. Work order sent to 5G device.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indent="0">
                        <a:buFont typeface="Arial" panose="020B0604020202020204" pitchFamily="34" charset="0"/>
                        <a:buNone/>
                      </a:pPr>
                      <a:r>
                        <a:rPr lang="en-US" sz="1200" dirty="0">
                          <a:latin typeface="+mj-lt"/>
                        </a:rPr>
                        <a:t>Automatically calculated based on availability of personnel and parts. Work order sent to 5G device.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55414004"/>
                  </a:ext>
                </a:extLst>
              </a:tr>
              <a:tr h="832574">
                <a:tc>
                  <a:txBody>
                    <a:bodyPr/>
                    <a:lstStyle/>
                    <a:p>
                      <a:pPr algn="ctr"/>
                      <a:r>
                        <a:rPr lang="en-US" sz="1400" b="1" dirty="0">
                          <a:solidFill>
                            <a:schemeClr val="bg1"/>
                          </a:solidFill>
                          <a:latin typeface="+mj-lt"/>
                        </a:rPr>
                        <a:t>Supply order Distribution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2060"/>
                    </a:solidFill>
                  </a:tcPr>
                </a:tc>
                <a:tc>
                  <a:txBody>
                    <a:bodyPr/>
                    <a:lstStyle/>
                    <a:p>
                      <a:pPr marL="0" indent="0">
                        <a:buFont typeface="Arial" panose="020B0604020202020204" pitchFamily="34" charset="0"/>
                        <a:buNone/>
                      </a:pPr>
                      <a:r>
                        <a:rPr lang="en-US" sz="1200" dirty="0">
                          <a:latin typeface="+mj-lt"/>
                        </a:rPr>
                        <a:t>Manually assigned by WH manager. Paper-based supply order physically signed and stored.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indent="0">
                        <a:buFont typeface="Arial" panose="020B0604020202020204" pitchFamily="34" charset="0"/>
                        <a:buNone/>
                      </a:pPr>
                      <a:r>
                        <a:rPr lang="en-US" sz="1200" b="0" dirty="0">
                          <a:latin typeface="+mj-lt"/>
                        </a:rPr>
                        <a:t>Manually assigned by WH manager. Supply order sent to 5G device and electronically signed.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indent="0">
                        <a:buFont typeface="Arial" panose="020B0604020202020204" pitchFamily="34" charset="0"/>
                        <a:buNone/>
                      </a:pPr>
                      <a:r>
                        <a:rPr lang="en-US" sz="1200" b="0" kern="1200" dirty="0">
                          <a:solidFill>
                            <a:schemeClr val="dk1"/>
                          </a:solidFill>
                          <a:latin typeface="+mj-lt"/>
                          <a:ea typeface="+mn-ea"/>
                          <a:cs typeface="+mn-cs"/>
                        </a:rPr>
                        <a:t>Automatically assigned by supply IT SW. Supply order sent to 5G device and electronically signed. </a:t>
                      </a:r>
                      <a:endParaRPr lang="en-US" sz="1200" b="1" dirty="0">
                        <a:latin typeface="+mj-l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73955074"/>
                  </a:ext>
                </a:extLst>
              </a:tr>
              <a:tr h="832574">
                <a:tc>
                  <a:txBody>
                    <a:bodyPr/>
                    <a:lstStyle/>
                    <a:p>
                      <a:pPr algn="ctr"/>
                      <a:r>
                        <a:rPr lang="en-US" sz="1400" b="1" dirty="0">
                          <a:solidFill>
                            <a:schemeClr val="bg1"/>
                          </a:solidFill>
                          <a:latin typeface="+mj-lt"/>
                        </a:rPr>
                        <a:t>Agree Unplanned Maintenance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2060"/>
                    </a:solidFill>
                  </a:tcPr>
                </a:tc>
                <a:tc>
                  <a:txBody>
                    <a:bodyPr/>
                    <a:lstStyle/>
                    <a:p>
                      <a:pPr marL="0" indent="0">
                        <a:buFont typeface="Arial" panose="020B0604020202020204" pitchFamily="34" charset="0"/>
                        <a:buNone/>
                      </a:pPr>
                      <a:r>
                        <a:rPr lang="en-US" sz="1200" dirty="0">
                          <a:latin typeface="+mj-lt"/>
                        </a:rPr>
                        <a:t>Paper document work order issued. F2F meetings required and physical sign-off of work authorization.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dk1"/>
                          </a:solidFill>
                          <a:latin typeface="+mj-lt"/>
                          <a:ea typeface="+mn-ea"/>
                          <a:cs typeface="+mn-cs"/>
                        </a:rPr>
                        <a:t>Electronic work order issued. F2F meetings required and physical sign-off of work authorization.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dk1"/>
                          </a:solidFill>
                          <a:latin typeface="+mj-lt"/>
                          <a:ea typeface="+mn-ea"/>
                          <a:cs typeface="+mn-cs"/>
                        </a:rPr>
                        <a:t>Electronic work order issued. Initial approval via virtual meeting. Final approval physical sign-off of work authorization.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04158570"/>
                  </a:ext>
                </a:extLst>
              </a:tr>
              <a:tr h="721703">
                <a:tc>
                  <a:txBody>
                    <a:bodyPr/>
                    <a:lstStyle/>
                    <a:p>
                      <a:pPr algn="ctr"/>
                      <a:r>
                        <a:rPr lang="en-US" sz="1400" b="1" dirty="0">
                          <a:solidFill>
                            <a:schemeClr val="bg1"/>
                          </a:solidFill>
                          <a:latin typeface="+mj-lt"/>
                        </a:rPr>
                        <a:t>Request Supply Order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2060"/>
                    </a:solidFill>
                  </a:tcPr>
                </a:tc>
                <a:tc>
                  <a:txBody>
                    <a:bodyPr/>
                    <a:lstStyle/>
                    <a:p>
                      <a:pPr marL="0" indent="0">
                        <a:buFont typeface="Arial" panose="020B0604020202020204" pitchFamily="34" charset="0"/>
                        <a:buNone/>
                      </a:pPr>
                      <a:r>
                        <a:rPr lang="en-US" sz="1200" dirty="0">
                          <a:latin typeface="+mj-lt"/>
                        </a:rPr>
                        <a:t>Paper document supply order issued and hand carried by repair engineer.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indent="0">
                        <a:buFont typeface="Arial" panose="020B0604020202020204" pitchFamily="34" charset="0"/>
                        <a:buNone/>
                      </a:pPr>
                      <a:r>
                        <a:rPr lang="en-US" sz="1200" b="0" dirty="0">
                          <a:latin typeface="+mj-lt"/>
                        </a:rPr>
                        <a:t>Electronic supply order to sent to WH when job manually assigned to repair engineer.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indent="0">
                        <a:buFont typeface="Arial" panose="020B0604020202020204" pitchFamily="34" charset="0"/>
                        <a:buNone/>
                      </a:pPr>
                      <a:r>
                        <a:rPr lang="en-US" sz="1200" b="0" dirty="0">
                          <a:latin typeface="+mj-lt"/>
                        </a:rPr>
                        <a:t>Electronic supply order sent automatically by system.</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10056315"/>
                  </a:ext>
                </a:extLst>
              </a:tr>
            </a:tbl>
          </a:graphicData>
        </a:graphic>
      </p:graphicFrame>
      <p:sp>
        <p:nvSpPr>
          <p:cNvPr id="7" name="Arrow: Curved Down 6">
            <a:extLst>
              <a:ext uri="{FF2B5EF4-FFF2-40B4-BE49-F238E27FC236}">
                <a16:creationId xmlns:a16="http://schemas.microsoft.com/office/drawing/2014/main" id="{F90B59A2-7EE1-47F2-BD0E-FCBA5DEAA0E3}"/>
              </a:ext>
            </a:extLst>
          </p:cNvPr>
          <p:cNvSpPr/>
          <p:nvPr/>
        </p:nvSpPr>
        <p:spPr>
          <a:xfrm>
            <a:off x="2940836" y="1685230"/>
            <a:ext cx="1667868" cy="473041"/>
          </a:xfrm>
          <a:prstGeom prst="curved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urved Down 8">
            <a:extLst>
              <a:ext uri="{FF2B5EF4-FFF2-40B4-BE49-F238E27FC236}">
                <a16:creationId xmlns:a16="http://schemas.microsoft.com/office/drawing/2014/main" id="{6B24C902-FBEA-4431-8405-8E6C2DAA643B}"/>
              </a:ext>
            </a:extLst>
          </p:cNvPr>
          <p:cNvSpPr/>
          <p:nvPr/>
        </p:nvSpPr>
        <p:spPr>
          <a:xfrm>
            <a:off x="5412866" y="1676861"/>
            <a:ext cx="1842549" cy="473041"/>
          </a:xfrm>
          <a:prstGeom prst="curved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Graphic 3" descr="Walk">
            <a:extLst>
              <a:ext uri="{FF2B5EF4-FFF2-40B4-BE49-F238E27FC236}">
                <a16:creationId xmlns:a16="http://schemas.microsoft.com/office/drawing/2014/main" id="{06FE9C92-D7D1-4762-A655-868C0666BC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8812" y="1694926"/>
            <a:ext cx="608784" cy="473042"/>
          </a:xfrm>
          <a:prstGeom prst="rect">
            <a:avLst/>
          </a:prstGeom>
        </p:spPr>
      </p:pic>
      <p:pic>
        <p:nvPicPr>
          <p:cNvPr id="14" name="Graphic 13" descr="Smart Phone">
            <a:extLst>
              <a:ext uri="{FF2B5EF4-FFF2-40B4-BE49-F238E27FC236}">
                <a16:creationId xmlns:a16="http://schemas.microsoft.com/office/drawing/2014/main" id="{1535A4D2-640A-4F63-B6B9-8C05E81869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35410" y="1663089"/>
            <a:ext cx="503585" cy="503585"/>
          </a:xfrm>
          <a:prstGeom prst="rect">
            <a:avLst/>
          </a:prstGeom>
        </p:spPr>
      </p:pic>
      <p:pic>
        <p:nvPicPr>
          <p:cNvPr id="11" name="Graphic 10" descr="Robot">
            <a:extLst>
              <a:ext uri="{FF2B5EF4-FFF2-40B4-BE49-F238E27FC236}">
                <a16:creationId xmlns:a16="http://schemas.microsoft.com/office/drawing/2014/main" id="{269269E2-12D4-43A4-A8B2-C1D849EA60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19191" y="1694888"/>
            <a:ext cx="657585" cy="506089"/>
          </a:xfrm>
          <a:prstGeom prst="rect">
            <a:avLst/>
          </a:prstGeom>
        </p:spPr>
      </p:pic>
      <p:pic>
        <p:nvPicPr>
          <p:cNvPr id="12" name="Graphic 11" descr="Cell Tower">
            <a:extLst>
              <a:ext uri="{FF2B5EF4-FFF2-40B4-BE49-F238E27FC236}">
                <a16:creationId xmlns:a16="http://schemas.microsoft.com/office/drawing/2014/main" id="{16850321-4698-4B30-81F7-06EC416DAD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16518" y="1629331"/>
            <a:ext cx="596348" cy="596348"/>
          </a:xfrm>
          <a:prstGeom prst="rect">
            <a:avLst/>
          </a:prstGeom>
        </p:spPr>
      </p:pic>
    </p:spTree>
    <p:extLst>
      <p:ext uri="{BB962C8B-B14F-4D97-AF65-F5344CB8AC3E}">
        <p14:creationId xmlns:p14="http://schemas.microsoft.com/office/powerpoint/2010/main" val="99849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15214-B69E-4BF9-A936-12199B102EA3}"/>
              </a:ext>
            </a:extLst>
          </p:cNvPr>
          <p:cNvSpPr>
            <a:spLocks noGrp="1"/>
          </p:cNvSpPr>
          <p:nvPr>
            <p:ph type="title"/>
          </p:nvPr>
        </p:nvSpPr>
        <p:spPr>
          <a:xfrm>
            <a:off x="685800" y="23608"/>
            <a:ext cx="7772400" cy="594360"/>
          </a:xfrm>
        </p:spPr>
        <p:txBody>
          <a:bodyPr vert="horz" lIns="0" tIns="45720" rIns="0" bIns="0" rtlCol="0" anchor="b" anchorCtr="0">
            <a:noAutofit/>
          </a:bodyPr>
          <a:lstStyle/>
          <a:p>
            <a:r>
              <a:rPr lang="en-US" sz="2400" dirty="0"/>
              <a:t>Automated State Review</a:t>
            </a:r>
          </a:p>
        </p:txBody>
      </p:sp>
      <p:sp>
        <p:nvSpPr>
          <p:cNvPr id="48" name="Rectangle 47">
            <a:extLst>
              <a:ext uri="{FF2B5EF4-FFF2-40B4-BE49-F238E27FC236}">
                <a16:creationId xmlns:a16="http://schemas.microsoft.com/office/drawing/2014/main" id="{137F15E8-9DA4-436E-82B7-68057D2EF780}"/>
              </a:ext>
            </a:extLst>
          </p:cNvPr>
          <p:cNvSpPr/>
          <p:nvPr/>
        </p:nvSpPr>
        <p:spPr bwMode="gray">
          <a:xfrm>
            <a:off x="0" y="746531"/>
            <a:ext cx="9144000" cy="59436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49" name="TextBox 48">
            <a:extLst>
              <a:ext uri="{FF2B5EF4-FFF2-40B4-BE49-F238E27FC236}">
                <a16:creationId xmlns:a16="http://schemas.microsoft.com/office/drawing/2014/main" id="{A1AD3471-887E-4E46-BC68-3F67F5D1BA7A}"/>
              </a:ext>
            </a:extLst>
          </p:cNvPr>
          <p:cNvSpPr txBox="1"/>
          <p:nvPr/>
        </p:nvSpPr>
        <p:spPr>
          <a:xfrm>
            <a:off x="275254" y="766712"/>
            <a:ext cx="8593493" cy="553998"/>
          </a:xfrm>
          <a:prstGeom prst="rect">
            <a:avLst/>
          </a:prstGeom>
          <a:noFill/>
        </p:spPr>
        <p:txBody>
          <a:bodyPr wrap="square" lIns="0" tIns="0" rIns="0" bIns="0" rtlCol="0">
            <a:spAutoFit/>
          </a:bodyPr>
          <a:lstStyle/>
          <a:p>
            <a:pPr lvl="0" algn="ctr" defTabSz="1219170">
              <a:spcBef>
                <a:spcPts val="600"/>
              </a:spcBef>
              <a:buSzPct val="100000"/>
              <a:defRPr/>
            </a:pPr>
            <a:r>
              <a:rPr lang="en-US" b="1" i="1" dirty="0">
                <a:solidFill>
                  <a:prstClr val="white"/>
                </a:solidFill>
                <a:latin typeface="+mj-lt"/>
              </a:rPr>
              <a:t>Exhibits how enterprise digital transformation could minimize person-to-person and physical exchanges, and prioritize human resources on more meaningful efforts.</a:t>
            </a:r>
            <a:endParaRPr kumimoji="0" lang="en-US" b="0" i="1" u="none" strike="noStrike" kern="1200" cap="none" spc="0" normalizeH="0" baseline="0" noProof="0" dirty="0">
              <a:ln>
                <a:noFill/>
              </a:ln>
              <a:solidFill>
                <a:prstClr val="white"/>
              </a:solidFill>
              <a:effectLst/>
              <a:uLnTx/>
              <a:uFillTx/>
              <a:latin typeface="+mj-lt"/>
              <a:ea typeface="+mn-ea"/>
              <a:cs typeface="+mn-cs"/>
            </a:endParaRPr>
          </a:p>
        </p:txBody>
      </p:sp>
      <p:pic>
        <p:nvPicPr>
          <p:cNvPr id="7" name="Picture -654345799.emf" descr="-654345799.emf">
            <a:extLst>
              <a:ext uri="{FF2B5EF4-FFF2-40B4-BE49-F238E27FC236}">
                <a16:creationId xmlns:a16="http://schemas.microsoft.com/office/drawing/2014/main" id="{2571A905-ACE7-4B89-B7F6-111FCF0F2AFF}"/>
              </a:ext>
            </a:extLst>
          </p:cNvPr>
          <p:cNvPicPr preferRelativeResize="0">
            <a:picLocks/>
          </p:cNvPicPr>
          <p:nvPr/>
        </p:nvPicPr>
        <p:blipFill>
          <a:blip r:embed="rId3" cstate="print"/>
          <a:stretch>
            <a:fillRect/>
          </a:stretch>
        </p:blipFill>
        <p:spPr>
          <a:xfrm>
            <a:off x="387626" y="1393252"/>
            <a:ext cx="8070574" cy="5019022"/>
          </a:xfrm>
          <a:prstGeom prst="rect">
            <a:avLst/>
          </a:prstGeom>
          <a:ln>
            <a:noFill/>
          </a:ln>
        </p:spPr>
      </p:pic>
      <p:graphicFrame>
        <p:nvGraphicFramePr>
          <p:cNvPr id="8" name="Table 3">
            <a:extLst>
              <a:ext uri="{FF2B5EF4-FFF2-40B4-BE49-F238E27FC236}">
                <a16:creationId xmlns:a16="http://schemas.microsoft.com/office/drawing/2014/main" id="{3D1DBCB8-8ABA-4328-B2BE-156F28DE5D35}"/>
              </a:ext>
            </a:extLst>
          </p:cNvPr>
          <p:cNvGraphicFramePr>
            <a:graphicFrameLocks noGrp="1"/>
          </p:cNvGraphicFramePr>
          <p:nvPr>
            <p:extLst>
              <p:ext uri="{D42A27DB-BD31-4B8C-83A1-F6EECF244321}">
                <p14:modId xmlns:p14="http://schemas.microsoft.com/office/powerpoint/2010/main" val="2212433399"/>
              </p:ext>
            </p:extLst>
          </p:nvPr>
        </p:nvGraphicFramePr>
        <p:xfrm>
          <a:off x="8104472" y="1679876"/>
          <a:ext cx="924026" cy="883920"/>
        </p:xfrm>
        <a:graphic>
          <a:graphicData uri="http://schemas.openxmlformats.org/drawingml/2006/table">
            <a:tbl>
              <a:tblPr firstRow="1" bandRow="1">
                <a:tableStyleId>{2D5ABB26-0587-4C30-8999-92F81FD0307C}</a:tableStyleId>
              </a:tblPr>
              <a:tblGrid>
                <a:gridCol w="924026">
                  <a:extLst>
                    <a:ext uri="{9D8B030D-6E8A-4147-A177-3AD203B41FA5}">
                      <a16:colId xmlns:a16="http://schemas.microsoft.com/office/drawing/2014/main" val="869742084"/>
                    </a:ext>
                  </a:extLst>
                </a:gridCol>
              </a:tblGrid>
              <a:tr h="241568">
                <a:tc>
                  <a:txBody>
                    <a:bodyPr/>
                    <a:lstStyle/>
                    <a:p>
                      <a:pPr algn="ctr"/>
                      <a:r>
                        <a:rPr lang="en-US" sz="1000" dirty="0">
                          <a:solidFill>
                            <a:schemeClr val="tx1"/>
                          </a:solidFill>
                        </a:rPr>
                        <a:t>As-Is</a:t>
                      </a:r>
                    </a:p>
                  </a:txBody>
                  <a:tcPr>
                    <a:solidFill>
                      <a:srgbClr val="FFC000"/>
                    </a:solidFill>
                  </a:tcPr>
                </a:tc>
                <a:extLst>
                  <a:ext uri="{0D108BD9-81ED-4DB2-BD59-A6C34878D82A}">
                    <a16:rowId xmlns:a16="http://schemas.microsoft.com/office/drawing/2014/main" val="3803426475"/>
                  </a:ext>
                </a:extLst>
              </a:tr>
              <a:tr h="241568">
                <a:tc>
                  <a:txBody>
                    <a:bodyPr/>
                    <a:lstStyle/>
                    <a:p>
                      <a:pPr algn="ctr"/>
                      <a:r>
                        <a:rPr lang="en-US" sz="1000" dirty="0">
                          <a:solidFill>
                            <a:schemeClr val="tx1"/>
                          </a:solidFill>
                        </a:rPr>
                        <a:t>Adding 5G</a:t>
                      </a:r>
                    </a:p>
                  </a:txBody>
                  <a:tcPr>
                    <a:solidFill>
                      <a:schemeClr val="accent5">
                        <a:lumMod val="60000"/>
                        <a:lumOff val="40000"/>
                      </a:schemeClr>
                    </a:solidFill>
                  </a:tcPr>
                </a:tc>
                <a:extLst>
                  <a:ext uri="{0D108BD9-81ED-4DB2-BD59-A6C34878D82A}">
                    <a16:rowId xmlns:a16="http://schemas.microsoft.com/office/drawing/2014/main" val="2003162919"/>
                  </a:ext>
                </a:extLst>
              </a:tr>
              <a:tr h="241568">
                <a:tc>
                  <a:txBody>
                    <a:bodyPr/>
                    <a:lstStyle/>
                    <a:p>
                      <a:pPr algn="ctr"/>
                      <a:r>
                        <a:rPr lang="en-US" sz="1000" dirty="0">
                          <a:solidFill>
                            <a:schemeClr val="tx1"/>
                          </a:solidFill>
                        </a:rPr>
                        <a:t>Adding Automation</a:t>
                      </a:r>
                    </a:p>
                  </a:txBody>
                  <a:tcPr>
                    <a:solidFill>
                      <a:schemeClr val="accent1">
                        <a:lumMod val="60000"/>
                        <a:lumOff val="40000"/>
                      </a:schemeClr>
                    </a:solidFill>
                  </a:tcPr>
                </a:tc>
                <a:extLst>
                  <a:ext uri="{0D108BD9-81ED-4DB2-BD59-A6C34878D82A}">
                    <a16:rowId xmlns:a16="http://schemas.microsoft.com/office/drawing/2014/main" val="2331259314"/>
                  </a:ext>
                </a:extLst>
              </a:tr>
            </a:tbl>
          </a:graphicData>
        </a:graphic>
      </p:graphicFrame>
    </p:spTree>
    <p:extLst>
      <p:ext uri="{BB962C8B-B14F-4D97-AF65-F5344CB8AC3E}">
        <p14:creationId xmlns:p14="http://schemas.microsoft.com/office/powerpoint/2010/main" val="1490691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15214-B69E-4BF9-A936-12199B102EA3}"/>
              </a:ext>
            </a:extLst>
          </p:cNvPr>
          <p:cNvSpPr>
            <a:spLocks noGrp="1"/>
          </p:cNvSpPr>
          <p:nvPr>
            <p:ph type="title"/>
          </p:nvPr>
        </p:nvSpPr>
        <p:spPr>
          <a:xfrm>
            <a:off x="685799" y="23608"/>
            <a:ext cx="8182947" cy="594360"/>
          </a:xfrm>
        </p:spPr>
        <p:txBody>
          <a:bodyPr/>
          <a:lstStyle/>
          <a:p>
            <a:r>
              <a:rPr lang="en-US" sz="2400" dirty="0"/>
              <a:t>Automated State Review - Unplanned Maintenance Process Flow</a:t>
            </a:r>
          </a:p>
        </p:txBody>
      </p:sp>
      <p:sp>
        <p:nvSpPr>
          <p:cNvPr id="48" name="Rectangle 47">
            <a:extLst>
              <a:ext uri="{FF2B5EF4-FFF2-40B4-BE49-F238E27FC236}">
                <a16:creationId xmlns:a16="http://schemas.microsoft.com/office/drawing/2014/main" id="{137F15E8-9DA4-436E-82B7-68057D2EF780}"/>
              </a:ext>
            </a:extLst>
          </p:cNvPr>
          <p:cNvSpPr/>
          <p:nvPr/>
        </p:nvSpPr>
        <p:spPr bwMode="gray">
          <a:xfrm>
            <a:off x="0" y="746531"/>
            <a:ext cx="9144000" cy="59436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49" name="TextBox 48">
            <a:extLst>
              <a:ext uri="{FF2B5EF4-FFF2-40B4-BE49-F238E27FC236}">
                <a16:creationId xmlns:a16="http://schemas.microsoft.com/office/drawing/2014/main" id="{A1AD3471-887E-4E46-BC68-3F67F5D1BA7A}"/>
              </a:ext>
            </a:extLst>
          </p:cNvPr>
          <p:cNvSpPr txBox="1"/>
          <p:nvPr/>
        </p:nvSpPr>
        <p:spPr>
          <a:xfrm>
            <a:off x="275253" y="766712"/>
            <a:ext cx="8593493" cy="553998"/>
          </a:xfrm>
          <a:prstGeom prst="rect">
            <a:avLst/>
          </a:prstGeom>
          <a:noFill/>
        </p:spPr>
        <p:txBody>
          <a:bodyPr wrap="square" lIns="0" tIns="0" rIns="0" bIns="0" rtlCol="0">
            <a:spAutoFit/>
          </a:bodyPr>
          <a:lstStyle/>
          <a:p>
            <a:pPr lvl="0" algn="ctr" defTabSz="1219170">
              <a:spcBef>
                <a:spcPts val="600"/>
              </a:spcBef>
              <a:buSzPct val="100000"/>
              <a:defRPr/>
            </a:pPr>
            <a:r>
              <a:rPr lang="en-US" b="1" i="1" dirty="0">
                <a:solidFill>
                  <a:prstClr val="white"/>
                </a:solidFill>
                <a:latin typeface="+mj-lt"/>
              </a:rPr>
              <a:t>Exhibits how enterprise digital transformation could minimize person-to-person and physical exchanges, and prioritize human resources on more meaningful efforts.</a:t>
            </a:r>
            <a:endParaRPr kumimoji="0" lang="en-US" b="0" i="1" u="none" strike="noStrike" kern="1200" cap="none" spc="0" normalizeH="0" baseline="0" noProof="0" dirty="0">
              <a:ln>
                <a:noFill/>
              </a:ln>
              <a:solidFill>
                <a:prstClr val="white"/>
              </a:solidFill>
              <a:effectLst/>
              <a:uLnTx/>
              <a:uFillTx/>
              <a:latin typeface="+mj-lt"/>
              <a:ea typeface="+mn-ea"/>
              <a:cs typeface="+mn-cs"/>
            </a:endParaRPr>
          </a:p>
        </p:txBody>
      </p:sp>
      <p:pic>
        <p:nvPicPr>
          <p:cNvPr id="7" name="Picture 134315704.emf" descr="134315704.emf">
            <a:extLst>
              <a:ext uri="{FF2B5EF4-FFF2-40B4-BE49-F238E27FC236}">
                <a16:creationId xmlns:a16="http://schemas.microsoft.com/office/drawing/2014/main" id="{228BE4C3-12EF-4055-BDC2-73DDBCA99C2D}"/>
              </a:ext>
            </a:extLst>
          </p:cNvPr>
          <p:cNvPicPr preferRelativeResize="0">
            <a:picLocks/>
          </p:cNvPicPr>
          <p:nvPr/>
        </p:nvPicPr>
        <p:blipFill>
          <a:blip r:embed="rId3" cstate="print"/>
          <a:stretch>
            <a:fillRect/>
          </a:stretch>
        </p:blipFill>
        <p:spPr>
          <a:xfrm>
            <a:off x="725556" y="1421746"/>
            <a:ext cx="7692888" cy="4903305"/>
          </a:xfrm>
          <a:prstGeom prst="rect">
            <a:avLst/>
          </a:prstGeom>
          <a:ln>
            <a:noFill/>
          </a:ln>
        </p:spPr>
      </p:pic>
      <p:graphicFrame>
        <p:nvGraphicFramePr>
          <p:cNvPr id="8" name="Table 3">
            <a:extLst>
              <a:ext uri="{FF2B5EF4-FFF2-40B4-BE49-F238E27FC236}">
                <a16:creationId xmlns:a16="http://schemas.microsoft.com/office/drawing/2014/main" id="{F52F3110-D22E-4EA1-87BF-FE30A9286FFA}"/>
              </a:ext>
            </a:extLst>
          </p:cNvPr>
          <p:cNvGraphicFramePr>
            <a:graphicFrameLocks noGrp="1"/>
          </p:cNvGraphicFramePr>
          <p:nvPr>
            <p:extLst>
              <p:ext uri="{D42A27DB-BD31-4B8C-83A1-F6EECF244321}">
                <p14:modId xmlns:p14="http://schemas.microsoft.com/office/powerpoint/2010/main" val="3625946143"/>
              </p:ext>
            </p:extLst>
          </p:nvPr>
        </p:nvGraphicFramePr>
        <p:xfrm>
          <a:off x="7315200" y="2036010"/>
          <a:ext cx="924026" cy="883920"/>
        </p:xfrm>
        <a:graphic>
          <a:graphicData uri="http://schemas.openxmlformats.org/drawingml/2006/table">
            <a:tbl>
              <a:tblPr firstRow="1" bandRow="1">
                <a:tableStyleId>{2D5ABB26-0587-4C30-8999-92F81FD0307C}</a:tableStyleId>
              </a:tblPr>
              <a:tblGrid>
                <a:gridCol w="924026">
                  <a:extLst>
                    <a:ext uri="{9D8B030D-6E8A-4147-A177-3AD203B41FA5}">
                      <a16:colId xmlns:a16="http://schemas.microsoft.com/office/drawing/2014/main" val="869742084"/>
                    </a:ext>
                  </a:extLst>
                </a:gridCol>
              </a:tblGrid>
              <a:tr h="241568">
                <a:tc>
                  <a:txBody>
                    <a:bodyPr/>
                    <a:lstStyle/>
                    <a:p>
                      <a:pPr algn="ctr"/>
                      <a:r>
                        <a:rPr lang="en-US" sz="1000" dirty="0">
                          <a:solidFill>
                            <a:schemeClr val="tx1"/>
                          </a:solidFill>
                        </a:rPr>
                        <a:t>As-Is</a:t>
                      </a:r>
                    </a:p>
                  </a:txBody>
                  <a:tcPr>
                    <a:solidFill>
                      <a:srgbClr val="FFC000"/>
                    </a:solidFill>
                  </a:tcPr>
                </a:tc>
                <a:extLst>
                  <a:ext uri="{0D108BD9-81ED-4DB2-BD59-A6C34878D82A}">
                    <a16:rowId xmlns:a16="http://schemas.microsoft.com/office/drawing/2014/main" val="3803426475"/>
                  </a:ext>
                </a:extLst>
              </a:tr>
              <a:tr h="241568">
                <a:tc>
                  <a:txBody>
                    <a:bodyPr/>
                    <a:lstStyle/>
                    <a:p>
                      <a:pPr algn="ctr"/>
                      <a:r>
                        <a:rPr lang="en-US" sz="1000" dirty="0">
                          <a:solidFill>
                            <a:schemeClr val="tx1"/>
                          </a:solidFill>
                        </a:rPr>
                        <a:t>Adding 5G</a:t>
                      </a:r>
                    </a:p>
                  </a:txBody>
                  <a:tcPr>
                    <a:solidFill>
                      <a:schemeClr val="accent5">
                        <a:lumMod val="60000"/>
                        <a:lumOff val="40000"/>
                      </a:schemeClr>
                    </a:solidFill>
                  </a:tcPr>
                </a:tc>
                <a:extLst>
                  <a:ext uri="{0D108BD9-81ED-4DB2-BD59-A6C34878D82A}">
                    <a16:rowId xmlns:a16="http://schemas.microsoft.com/office/drawing/2014/main" val="2003162919"/>
                  </a:ext>
                </a:extLst>
              </a:tr>
              <a:tr h="241568">
                <a:tc>
                  <a:txBody>
                    <a:bodyPr/>
                    <a:lstStyle/>
                    <a:p>
                      <a:pPr algn="ctr"/>
                      <a:r>
                        <a:rPr lang="en-US" sz="1000" dirty="0">
                          <a:solidFill>
                            <a:schemeClr val="tx1"/>
                          </a:solidFill>
                        </a:rPr>
                        <a:t>Adding Automation</a:t>
                      </a:r>
                    </a:p>
                  </a:txBody>
                  <a:tcPr>
                    <a:solidFill>
                      <a:schemeClr val="accent1">
                        <a:lumMod val="60000"/>
                        <a:lumOff val="40000"/>
                      </a:schemeClr>
                    </a:solidFill>
                  </a:tcPr>
                </a:tc>
                <a:extLst>
                  <a:ext uri="{0D108BD9-81ED-4DB2-BD59-A6C34878D82A}">
                    <a16:rowId xmlns:a16="http://schemas.microsoft.com/office/drawing/2014/main" val="2331259314"/>
                  </a:ext>
                </a:extLst>
              </a:tr>
            </a:tbl>
          </a:graphicData>
        </a:graphic>
      </p:graphicFrame>
    </p:spTree>
    <p:extLst>
      <p:ext uri="{BB962C8B-B14F-4D97-AF65-F5344CB8AC3E}">
        <p14:creationId xmlns:p14="http://schemas.microsoft.com/office/powerpoint/2010/main" val="2243844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15214-B69E-4BF9-A936-12199B102EA3}"/>
              </a:ext>
            </a:extLst>
          </p:cNvPr>
          <p:cNvSpPr>
            <a:spLocks noGrp="1"/>
          </p:cNvSpPr>
          <p:nvPr>
            <p:ph type="title"/>
          </p:nvPr>
        </p:nvSpPr>
        <p:spPr>
          <a:xfrm>
            <a:off x="685800" y="23608"/>
            <a:ext cx="7772400" cy="594360"/>
          </a:xfrm>
        </p:spPr>
        <p:txBody>
          <a:bodyPr vert="horz" lIns="0" tIns="45720" rIns="0" bIns="0" rtlCol="0" anchor="b" anchorCtr="0">
            <a:noAutofit/>
          </a:bodyPr>
          <a:lstStyle/>
          <a:p>
            <a:r>
              <a:rPr lang="en-US" sz="2400" dirty="0"/>
              <a:t>Automated State Review - Resource Process Flow</a:t>
            </a:r>
          </a:p>
        </p:txBody>
      </p:sp>
      <p:sp>
        <p:nvSpPr>
          <p:cNvPr id="48" name="Rectangle 47">
            <a:extLst>
              <a:ext uri="{FF2B5EF4-FFF2-40B4-BE49-F238E27FC236}">
                <a16:creationId xmlns:a16="http://schemas.microsoft.com/office/drawing/2014/main" id="{137F15E8-9DA4-436E-82B7-68057D2EF780}"/>
              </a:ext>
            </a:extLst>
          </p:cNvPr>
          <p:cNvSpPr/>
          <p:nvPr/>
        </p:nvSpPr>
        <p:spPr bwMode="gray">
          <a:xfrm>
            <a:off x="0" y="746531"/>
            <a:ext cx="9144000" cy="59436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49" name="TextBox 48">
            <a:extLst>
              <a:ext uri="{FF2B5EF4-FFF2-40B4-BE49-F238E27FC236}">
                <a16:creationId xmlns:a16="http://schemas.microsoft.com/office/drawing/2014/main" id="{A1AD3471-887E-4E46-BC68-3F67F5D1BA7A}"/>
              </a:ext>
            </a:extLst>
          </p:cNvPr>
          <p:cNvSpPr txBox="1"/>
          <p:nvPr/>
        </p:nvSpPr>
        <p:spPr>
          <a:xfrm>
            <a:off x="275254" y="766712"/>
            <a:ext cx="8593493" cy="553998"/>
          </a:xfrm>
          <a:prstGeom prst="rect">
            <a:avLst/>
          </a:prstGeom>
          <a:noFill/>
        </p:spPr>
        <p:txBody>
          <a:bodyPr wrap="square" lIns="0" tIns="0" rIns="0" bIns="0" rtlCol="0">
            <a:spAutoFit/>
          </a:bodyPr>
          <a:lstStyle/>
          <a:p>
            <a:pPr lvl="0" algn="ctr" defTabSz="1219170">
              <a:spcBef>
                <a:spcPts val="600"/>
              </a:spcBef>
              <a:buSzPct val="100000"/>
              <a:defRPr/>
            </a:pPr>
            <a:r>
              <a:rPr lang="en-US" b="1" i="1" dirty="0">
                <a:solidFill>
                  <a:prstClr val="white"/>
                </a:solidFill>
                <a:latin typeface="+mj-lt"/>
              </a:rPr>
              <a:t>Exhibits how enterprise digital transformation could minimize person-to-person and physical exchanges, and prioritize human resources on more meaningful efforts.</a:t>
            </a:r>
            <a:endParaRPr kumimoji="0" lang="en-US" b="0" i="1" u="none" strike="noStrike" kern="1200" cap="none" spc="0" normalizeH="0" baseline="0" noProof="0" dirty="0">
              <a:ln>
                <a:noFill/>
              </a:ln>
              <a:solidFill>
                <a:prstClr val="white"/>
              </a:solidFill>
              <a:effectLst/>
              <a:uLnTx/>
              <a:uFillTx/>
              <a:latin typeface="+mj-lt"/>
              <a:ea typeface="+mn-ea"/>
              <a:cs typeface="+mn-cs"/>
            </a:endParaRPr>
          </a:p>
        </p:txBody>
      </p:sp>
      <p:pic>
        <p:nvPicPr>
          <p:cNvPr id="3" name="Picture 2" descr="A close up of a map&#10;&#10;Description automatically generated">
            <a:extLst>
              <a:ext uri="{FF2B5EF4-FFF2-40B4-BE49-F238E27FC236}">
                <a16:creationId xmlns:a16="http://schemas.microsoft.com/office/drawing/2014/main" id="{783EDD0A-0F8F-4733-B9E2-D87AE73B2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469454"/>
            <a:ext cx="7702827" cy="4937237"/>
          </a:xfrm>
          <a:prstGeom prst="rect">
            <a:avLst/>
          </a:prstGeom>
        </p:spPr>
      </p:pic>
      <p:graphicFrame>
        <p:nvGraphicFramePr>
          <p:cNvPr id="7" name="Table 3">
            <a:extLst>
              <a:ext uri="{FF2B5EF4-FFF2-40B4-BE49-F238E27FC236}">
                <a16:creationId xmlns:a16="http://schemas.microsoft.com/office/drawing/2014/main" id="{57EEEF83-E4B2-4591-969D-7D8F16D42F5A}"/>
              </a:ext>
            </a:extLst>
          </p:cNvPr>
          <p:cNvGraphicFramePr>
            <a:graphicFrameLocks noGrp="1"/>
          </p:cNvGraphicFramePr>
          <p:nvPr>
            <p:extLst>
              <p:ext uri="{D42A27DB-BD31-4B8C-83A1-F6EECF244321}">
                <p14:modId xmlns:p14="http://schemas.microsoft.com/office/powerpoint/2010/main" val="139891349"/>
              </p:ext>
            </p:extLst>
          </p:nvPr>
        </p:nvGraphicFramePr>
        <p:xfrm>
          <a:off x="8075596" y="1987883"/>
          <a:ext cx="924026" cy="883920"/>
        </p:xfrm>
        <a:graphic>
          <a:graphicData uri="http://schemas.openxmlformats.org/drawingml/2006/table">
            <a:tbl>
              <a:tblPr firstRow="1" bandRow="1">
                <a:tableStyleId>{2D5ABB26-0587-4C30-8999-92F81FD0307C}</a:tableStyleId>
              </a:tblPr>
              <a:tblGrid>
                <a:gridCol w="924026">
                  <a:extLst>
                    <a:ext uri="{9D8B030D-6E8A-4147-A177-3AD203B41FA5}">
                      <a16:colId xmlns:a16="http://schemas.microsoft.com/office/drawing/2014/main" val="869742084"/>
                    </a:ext>
                  </a:extLst>
                </a:gridCol>
              </a:tblGrid>
              <a:tr h="241568">
                <a:tc>
                  <a:txBody>
                    <a:bodyPr/>
                    <a:lstStyle/>
                    <a:p>
                      <a:pPr algn="ctr"/>
                      <a:r>
                        <a:rPr lang="en-US" sz="1000" dirty="0">
                          <a:solidFill>
                            <a:schemeClr val="tx1"/>
                          </a:solidFill>
                        </a:rPr>
                        <a:t>As-Is</a:t>
                      </a:r>
                    </a:p>
                  </a:txBody>
                  <a:tcPr>
                    <a:solidFill>
                      <a:srgbClr val="FFC000"/>
                    </a:solidFill>
                  </a:tcPr>
                </a:tc>
                <a:extLst>
                  <a:ext uri="{0D108BD9-81ED-4DB2-BD59-A6C34878D82A}">
                    <a16:rowId xmlns:a16="http://schemas.microsoft.com/office/drawing/2014/main" val="3803426475"/>
                  </a:ext>
                </a:extLst>
              </a:tr>
              <a:tr h="241568">
                <a:tc>
                  <a:txBody>
                    <a:bodyPr/>
                    <a:lstStyle/>
                    <a:p>
                      <a:pPr algn="ctr"/>
                      <a:r>
                        <a:rPr lang="en-US" sz="1000" dirty="0">
                          <a:solidFill>
                            <a:schemeClr val="tx1"/>
                          </a:solidFill>
                        </a:rPr>
                        <a:t>Adding 5G</a:t>
                      </a:r>
                    </a:p>
                  </a:txBody>
                  <a:tcPr>
                    <a:solidFill>
                      <a:schemeClr val="accent5">
                        <a:lumMod val="60000"/>
                        <a:lumOff val="40000"/>
                      </a:schemeClr>
                    </a:solidFill>
                  </a:tcPr>
                </a:tc>
                <a:extLst>
                  <a:ext uri="{0D108BD9-81ED-4DB2-BD59-A6C34878D82A}">
                    <a16:rowId xmlns:a16="http://schemas.microsoft.com/office/drawing/2014/main" val="2003162919"/>
                  </a:ext>
                </a:extLst>
              </a:tr>
              <a:tr h="241568">
                <a:tc>
                  <a:txBody>
                    <a:bodyPr/>
                    <a:lstStyle/>
                    <a:p>
                      <a:pPr algn="ctr"/>
                      <a:r>
                        <a:rPr lang="en-US" sz="1000" dirty="0">
                          <a:solidFill>
                            <a:schemeClr val="tx1"/>
                          </a:solidFill>
                        </a:rPr>
                        <a:t>Adding Automation</a:t>
                      </a:r>
                    </a:p>
                  </a:txBody>
                  <a:tcPr>
                    <a:solidFill>
                      <a:schemeClr val="accent1">
                        <a:lumMod val="60000"/>
                        <a:lumOff val="40000"/>
                      </a:schemeClr>
                    </a:solidFill>
                  </a:tcPr>
                </a:tc>
                <a:extLst>
                  <a:ext uri="{0D108BD9-81ED-4DB2-BD59-A6C34878D82A}">
                    <a16:rowId xmlns:a16="http://schemas.microsoft.com/office/drawing/2014/main" val="2331259314"/>
                  </a:ext>
                </a:extLst>
              </a:tr>
            </a:tbl>
          </a:graphicData>
        </a:graphic>
      </p:graphicFrame>
    </p:spTree>
    <p:extLst>
      <p:ext uri="{BB962C8B-B14F-4D97-AF65-F5344CB8AC3E}">
        <p14:creationId xmlns:p14="http://schemas.microsoft.com/office/powerpoint/2010/main" val="629390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15214-B69E-4BF9-A936-12199B102EA3}"/>
              </a:ext>
            </a:extLst>
          </p:cNvPr>
          <p:cNvSpPr>
            <a:spLocks noGrp="1"/>
          </p:cNvSpPr>
          <p:nvPr>
            <p:ph type="title"/>
          </p:nvPr>
        </p:nvSpPr>
        <p:spPr>
          <a:xfrm>
            <a:off x="680172" y="230133"/>
            <a:ext cx="7772400" cy="594360"/>
          </a:xfrm>
        </p:spPr>
        <p:txBody>
          <a:bodyPr/>
          <a:lstStyle/>
          <a:p>
            <a:r>
              <a:rPr lang="en-US" sz="2400" dirty="0"/>
              <a:t>Conclusions to an Iterative Change Approach</a:t>
            </a:r>
          </a:p>
        </p:txBody>
      </p:sp>
      <p:sp>
        <p:nvSpPr>
          <p:cNvPr id="5" name="Rectangle 4">
            <a:extLst>
              <a:ext uri="{FF2B5EF4-FFF2-40B4-BE49-F238E27FC236}">
                <a16:creationId xmlns:a16="http://schemas.microsoft.com/office/drawing/2014/main" id="{23EE4DC1-97D8-4255-9B24-005C801D5108}"/>
              </a:ext>
            </a:extLst>
          </p:cNvPr>
          <p:cNvSpPr/>
          <p:nvPr/>
        </p:nvSpPr>
        <p:spPr bwMode="gray">
          <a:xfrm>
            <a:off x="-11256" y="875669"/>
            <a:ext cx="9155256" cy="702486"/>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8" name="TextBox 7">
            <a:extLst>
              <a:ext uri="{FF2B5EF4-FFF2-40B4-BE49-F238E27FC236}">
                <a16:creationId xmlns:a16="http://schemas.microsoft.com/office/drawing/2014/main" id="{935ECC21-4AAC-45D9-B28B-DD849AEDDD10}"/>
              </a:ext>
            </a:extLst>
          </p:cNvPr>
          <p:cNvSpPr txBox="1"/>
          <p:nvPr/>
        </p:nvSpPr>
        <p:spPr>
          <a:xfrm>
            <a:off x="101566" y="1088413"/>
            <a:ext cx="8929612" cy="276999"/>
          </a:xfrm>
          <a:prstGeom prst="rect">
            <a:avLst/>
          </a:prstGeom>
          <a:noFill/>
        </p:spPr>
        <p:txBody>
          <a:bodyPr wrap="square" lIns="0" tIns="0" rIns="0" bIns="0" rtlCol="0">
            <a:spAutoFit/>
          </a:bodyPr>
          <a:lstStyle/>
          <a:p>
            <a:pPr lvl="0" algn="ctr" defTabSz="1219170">
              <a:spcBef>
                <a:spcPts val="600"/>
              </a:spcBef>
              <a:buSzPct val="100000"/>
              <a:defRPr/>
            </a:pPr>
            <a:r>
              <a:rPr lang="en-US" b="1" i="1" dirty="0">
                <a:solidFill>
                  <a:prstClr val="white"/>
                </a:solidFill>
                <a:latin typeface="+mj-lt"/>
              </a:rPr>
              <a:t>Benefits of the Phased Approach and Areas of Further Study.</a:t>
            </a:r>
          </a:p>
        </p:txBody>
      </p:sp>
      <p:pic>
        <p:nvPicPr>
          <p:cNvPr id="12" name="Picture 11">
            <a:extLst>
              <a:ext uri="{FF2B5EF4-FFF2-40B4-BE49-F238E27FC236}">
                <a16:creationId xmlns:a16="http://schemas.microsoft.com/office/drawing/2014/main" id="{E51875A0-B87E-4192-AAD2-F8A9C188E583}"/>
              </a:ext>
            </a:extLst>
          </p:cNvPr>
          <p:cNvPicPr>
            <a:picLocks noChangeAspect="1"/>
          </p:cNvPicPr>
          <p:nvPr/>
        </p:nvPicPr>
        <p:blipFill>
          <a:blip r:embed="rId2"/>
          <a:stretch>
            <a:fillRect/>
          </a:stretch>
        </p:blipFill>
        <p:spPr>
          <a:xfrm>
            <a:off x="776351" y="1629331"/>
            <a:ext cx="7591298" cy="4811226"/>
          </a:xfrm>
          <a:prstGeom prst="rect">
            <a:avLst/>
          </a:prstGeom>
        </p:spPr>
      </p:pic>
    </p:spTree>
    <p:extLst>
      <p:ext uri="{BB962C8B-B14F-4D97-AF65-F5344CB8AC3E}">
        <p14:creationId xmlns:p14="http://schemas.microsoft.com/office/powerpoint/2010/main" val="402540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SOC_Text2"/>
          <p:cNvSpPr txBox="1">
            <a:spLocks/>
          </p:cNvSpPr>
          <p:nvPr/>
        </p:nvSpPr>
        <p:spPr bwMode="gray">
          <a:xfrm>
            <a:off x="641581" y="5210271"/>
            <a:ext cx="6429069" cy="1149386"/>
          </a:xfrm>
          <a:prstGeom prst="rect">
            <a:avLst/>
          </a:prstGeom>
        </p:spPr>
        <p:txBody>
          <a:bodyPr lIns="0" rIns="0" anchor="b" anchorCtr="0">
            <a:norm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SzPct val="60000"/>
              <a:buFont typeface="Courier New" panose="02070309020205020404" pitchFamily="49" charset="0"/>
              <a:buChar char="o"/>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675"/>
              </a:lnSpc>
            </a:pPr>
            <a:r>
              <a:rPr lang="en-US" sz="700" b="1" dirty="0">
                <a:solidFill>
                  <a:schemeClr val="tx1"/>
                </a:solidFill>
                <a:latin typeface="Open Sans" panose="020B0606030504020204" pitchFamily="34" charset="0"/>
              </a:rPr>
              <a:t>About Deloitte</a:t>
            </a:r>
            <a:endParaRPr lang="en-US" sz="700" dirty="0">
              <a:solidFill>
                <a:schemeClr val="tx1"/>
              </a:solidFill>
            </a:endParaRPr>
          </a:p>
          <a:p>
            <a:pPr>
              <a:lnSpc>
                <a:spcPts val="675"/>
              </a:lnSpc>
              <a:spcBef>
                <a:spcPts val="225"/>
              </a:spcBef>
            </a:pPr>
            <a:r>
              <a:rPr lang="en-US" sz="700" dirty="0">
                <a:solidFill>
                  <a:schemeClr val="tx1"/>
                </a:solidFill>
                <a:latin typeface="Open Sans" panose="020B0606030504020204" pitchFamily="34" charset="0"/>
                <a:ea typeface="Open Sans" panose="020B0606030504020204" pitchFamily="34" charset="0"/>
                <a:cs typeface="Open Sans" panose="020B0606030504020204" pitchFamily="34" charset="0"/>
              </a:rPr>
              <a:t>As used in this document, “Deloitte” means Deloitte Consulting LLP, a subsidiary of Deloitte LLP. Please see </a:t>
            </a:r>
            <a:r>
              <a:rPr lang="en-US" sz="7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www.deloitte.com/us/about</a:t>
            </a:r>
            <a:r>
              <a:rPr lang="en-US" sz="700" dirty="0">
                <a:solidFill>
                  <a:schemeClr val="tx1"/>
                </a:solidFill>
                <a:latin typeface="Open Sans" panose="020B0606030504020204" pitchFamily="34" charset="0"/>
                <a:ea typeface="Open Sans" panose="020B0606030504020204" pitchFamily="34" charset="0"/>
                <a:cs typeface="Open Sans" panose="020B0606030504020204" pitchFamily="34" charset="0"/>
              </a:rPr>
              <a:t> for a detailed description of our legal structure. Certain services may not be available to attest clients under the rules and regulations of public accounting. This communication contains general information only, and none of Deloitte Touche Tohmatsu Limited, its member firms or their related entities (collectively, the "Deloitte Network"), is, by means of this communication, rendering professional advice or services. Before making any decisions or taking any action that may affect your finances, or your business, you should consult a qualified professional adviser. No entity in the Deloitte Network shall be responsible for any loss whatsoever sustained by any person who relies on this communication.</a:t>
            </a:r>
          </a:p>
          <a:p>
            <a:pPr>
              <a:lnSpc>
                <a:spcPts val="675"/>
              </a:lnSpc>
              <a:spcBef>
                <a:spcPts val="225"/>
              </a:spcBef>
            </a:pPr>
            <a:endParaRPr lang="en-US" sz="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nSpc>
                <a:spcPts val="675"/>
              </a:lnSpc>
              <a:spcBef>
                <a:spcPts val="225"/>
              </a:spcBef>
            </a:pPr>
            <a:r>
              <a:rPr lang="en-US" sz="700" dirty="0">
                <a:solidFill>
                  <a:schemeClr val="tx1"/>
                </a:solidFill>
                <a:latin typeface="Open Sans" panose="020B0606030504020204" pitchFamily="34" charset="0"/>
                <a:ea typeface="Open Sans" panose="020B0606030504020204" pitchFamily="34" charset="0"/>
                <a:cs typeface="Open Sans" panose="020B0606030504020204" pitchFamily="34" charset="0"/>
              </a:rPr>
              <a:t>Copyright © 2021 Deloitte Consulting LLP. All rights reserved. </a:t>
            </a:r>
          </a:p>
        </p:txBody>
      </p:sp>
    </p:spTree>
    <p:extLst>
      <p:ext uri="{BB962C8B-B14F-4D97-AF65-F5344CB8AC3E}">
        <p14:creationId xmlns:p14="http://schemas.microsoft.com/office/powerpoint/2010/main" val="26465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3999" cy="838415"/>
          </a:xfrm>
        </p:spPr>
        <p:txBody>
          <a:bodyPr>
            <a:normAutofit/>
          </a:bodyPr>
          <a:lstStyle/>
          <a:p>
            <a:pPr algn="ctr"/>
            <a:r>
              <a:rPr lang="en-US" sz="3200" b="1" dirty="0">
                <a:ln w="0"/>
                <a:effectLst>
                  <a:outerShdw blurRad="38100" dist="19050" dir="2700000" algn="tl" rotWithShape="0">
                    <a:schemeClr val="dk1">
                      <a:alpha val="40000"/>
                    </a:schemeClr>
                  </a:outerShdw>
                </a:effectLst>
              </a:rPr>
              <a:t>Simple Rules of Engagement</a:t>
            </a:r>
          </a:p>
        </p:txBody>
      </p:sp>
      <p:sp>
        <p:nvSpPr>
          <p:cNvPr id="9" name="Content Placeholder 8"/>
          <p:cNvSpPr>
            <a:spLocks noGrp="1"/>
          </p:cNvSpPr>
          <p:nvPr>
            <p:ph idx="1"/>
          </p:nvPr>
        </p:nvSpPr>
        <p:spPr/>
        <p:txBody>
          <a:bodyPr>
            <a:normAutofit fontScale="92500" lnSpcReduction="20000"/>
          </a:bodyPr>
          <a:lstStyle/>
          <a:p>
            <a:r>
              <a:rPr lang="en-US" dirty="0">
                <a:solidFill>
                  <a:srgbClr val="333399"/>
                </a:solidFill>
              </a:rPr>
              <a:t>I have muted all participant lines for this introduction and the briefing.</a:t>
            </a:r>
          </a:p>
          <a:p>
            <a:r>
              <a:rPr lang="en-US" dirty="0">
                <a:solidFill>
                  <a:srgbClr val="333399"/>
                </a:solidFill>
              </a:rPr>
              <a:t>If you need to contact me during the briefing, send me an e-mail at sosecie@mitre.org.</a:t>
            </a:r>
          </a:p>
          <a:p>
            <a:r>
              <a:rPr lang="en-US" dirty="0">
                <a:solidFill>
                  <a:srgbClr val="333399"/>
                </a:solidFill>
              </a:rPr>
              <a:t>Download the presentation so you can follow along on your own</a:t>
            </a:r>
          </a:p>
          <a:p>
            <a:r>
              <a:rPr lang="en-US" dirty="0">
                <a:solidFill>
                  <a:srgbClr val="333399"/>
                </a:solidFill>
              </a:rPr>
              <a:t>We will hold all questions until the end:</a:t>
            </a:r>
          </a:p>
          <a:p>
            <a:pPr lvl="1"/>
            <a:r>
              <a:rPr lang="en-US" dirty="0">
                <a:solidFill>
                  <a:srgbClr val="333399"/>
                </a:solidFill>
              </a:rPr>
              <a:t>I will start with questions submitted online via the CHAT window in Teams.</a:t>
            </a:r>
          </a:p>
          <a:p>
            <a:pPr lvl="1"/>
            <a:r>
              <a:rPr lang="en-US" dirty="0">
                <a:solidFill>
                  <a:srgbClr val="333399"/>
                </a:solidFill>
              </a:rPr>
              <a:t>I will then take questions via telephone; State your name, organization, and question clearly.</a:t>
            </a:r>
          </a:p>
          <a:p>
            <a:r>
              <a:rPr lang="en-US" dirty="0">
                <a:solidFill>
                  <a:srgbClr val="333399"/>
                </a:solidFill>
              </a:rPr>
              <a:t>If a question requires more discussion, the speaker(s) contact info is in the brief.</a:t>
            </a:r>
          </a:p>
        </p:txBody>
      </p:sp>
      <p:sp>
        <p:nvSpPr>
          <p:cNvPr id="14" name="Footer Placeholder 13"/>
          <p:cNvSpPr>
            <a:spLocks noGrp="1"/>
          </p:cNvSpPr>
          <p:nvPr>
            <p:ph type="ftr" sz="quarter" idx="11"/>
          </p:nvPr>
        </p:nvSpPr>
        <p:spPr/>
        <p:txBody>
          <a:bodyPr/>
          <a:lstStyle/>
          <a:p>
            <a:r>
              <a:rPr lang="en-US" dirty="0"/>
              <a:t> </a:t>
            </a:r>
          </a:p>
        </p:txBody>
      </p:sp>
      <p:sp>
        <p:nvSpPr>
          <p:cNvPr id="15" name="Slide Number Placeholder 14"/>
          <p:cNvSpPr>
            <a:spLocks noGrp="1"/>
          </p:cNvSpPr>
          <p:nvPr>
            <p:ph type="sldNum" sz="quarter" idx="12"/>
          </p:nvPr>
        </p:nvSpPr>
        <p:spPr/>
        <p:txBody>
          <a:bodyPr/>
          <a:lstStyle/>
          <a:p>
            <a:r>
              <a:rPr lang="en-US" dirty="0"/>
              <a:t> </a:t>
            </a:r>
          </a:p>
        </p:txBody>
      </p:sp>
    </p:spTree>
    <p:extLst>
      <p:ext uri="{BB962C8B-B14F-4D97-AF65-F5344CB8AC3E}">
        <p14:creationId xmlns:p14="http://schemas.microsoft.com/office/powerpoint/2010/main" val="321478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3999" cy="838415"/>
          </a:xfrm>
        </p:spPr>
        <p:txBody>
          <a:bodyPr>
            <a:normAutofit/>
          </a:bodyPr>
          <a:lstStyle/>
          <a:p>
            <a:pPr algn="ctr"/>
            <a:r>
              <a:rPr lang="en-US" sz="3200" b="1" dirty="0">
                <a:ln w="0"/>
                <a:effectLst>
                  <a:outerShdw blurRad="38100" dist="19050" dir="2700000" algn="tl" rotWithShape="0">
                    <a:schemeClr val="dk1">
                      <a:alpha val="40000"/>
                    </a:schemeClr>
                  </a:outerShdw>
                </a:effectLst>
              </a:rPr>
              <a:t>Disclaimer</a:t>
            </a:r>
          </a:p>
        </p:txBody>
      </p:sp>
      <p:sp>
        <p:nvSpPr>
          <p:cNvPr id="7" name="Content Placeholder 6"/>
          <p:cNvSpPr>
            <a:spLocks noGrp="1"/>
          </p:cNvSpPr>
          <p:nvPr>
            <p:ph idx="1"/>
          </p:nvPr>
        </p:nvSpPr>
        <p:spPr>
          <a:xfrm>
            <a:off x="628649" y="1497914"/>
            <a:ext cx="7886700" cy="4351338"/>
          </a:xfrm>
        </p:spPr>
        <p:txBody>
          <a:bodyPr>
            <a:normAutofit fontScale="77500" lnSpcReduction="20000"/>
          </a:bodyPr>
          <a:lstStyle/>
          <a:p>
            <a:r>
              <a:rPr lang="en-US" dirty="0">
                <a:solidFill>
                  <a:srgbClr val="333399"/>
                </a:solidFill>
              </a:rPr>
              <a:t>MITRE and the NDIA makes no claims, promises or guarantees about the accuracy, completeness or adequacy of the contents of this presentation and expressly disclaims liability for errors and omissions in its contents.</a:t>
            </a:r>
          </a:p>
          <a:p>
            <a:r>
              <a:rPr lang="en-US" dirty="0">
                <a:solidFill>
                  <a:srgbClr val="333399"/>
                </a:solidFill>
              </a:rPr>
              <a:t>No warranty of any kind, implied, expressed or statutory, including but not limited to the warranties of non-infringement of third party rights, title, merchantability, fitness for a particular purpose and freedom from computer virus, is given with respect to the contents of this presentation or its hyperlinks to other Internet resources.</a:t>
            </a:r>
          </a:p>
          <a:p>
            <a:r>
              <a:rPr lang="en-US" dirty="0">
                <a:solidFill>
                  <a:srgbClr val="333399"/>
                </a:solidFill>
              </a:rPr>
              <a:t>Reference in any presentation to any specific commercial products, processes, or services, or the use of any trade, firm or corporation name is for the information and convenience of the participants and subscribers, and does not constitute endorsement, recommendation, or favoring of any individual company, agency, or organizational entity.</a:t>
            </a:r>
          </a:p>
          <a:p>
            <a:endParaRPr lang="en-US" dirty="0">
              <a:solidFill>
                <a:srgbClr val="333399"/>
              </a:solidFill>
            </a:endParaRPr>
          </a:p>
        </p:txBody>
      </p:sp>
      <p:sp>
        <p:nvSpPr>
          <p:cNvPr id="12" name="Footer Placeholder 11"/>
          <p:cNvSpPr>
            <a:spLocks noGrp="1"/>
          </p:cNvSpPr>
          <p:nvPr>
            <p:ph type="ftr" sz="quarter" idx="11"/>
          </p:nvPr>
        </p:nvSpPr>
        <p:spPr/>
        <p:txBody>
          <a:bodyPr/>
          <a:lstStyle/>
          <a:p>
            <a:r>
              <a:rPr lang="en-US" dirty="0"/>
              <a:t> </a:t>
            </a:r>
          </a:p>
        </p:txBody>
      </p:sp>
      <p:sp>
        <p:nvSpPr>
          <p:cNvPr id="13" name="Slide Number Placeholder 12"/>
          <p:cNvSpPr>
            <a:spLocks noGrp="1"/>
          </p:cNvSpPr>
          <p:nvPr>
            <p:ph type="sldNum" sz="quarter" idx="12"/>
          </p:nvPr>
        </p:nvSpPr>
        <p:spPr/>
        <p:txBody>
          <a:bodyPr/>
          <a:lstStyle/>
          <a:p>
            <a:r>
              <a:rPr lang="en-US" dirty="0"/>
              <a:t>  </a:t>
            </a:r>
          </a:p>
        </p:txBody>
      </p:sp>
    </p:spTree>
    <p:extLst>
      <p:ext uri="{BB962C8B-B14F-4D97-AF65-F5344CB8AC3E}">
        <p14:creationId xmlns:p14="http://schemas.microsoft.com/office/powerpoint/2010/main" val="2686644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9569"/>
            <a:ext cx="9143999" cy="1269206"/>
          </a:xfrm>
        </p:spPr>
        <p:txBody>
          <a:bodyPr>
            <a:normAutofit fontScale="90000"/>
          </a:bodyPr>
          <a:lstStyle/>
          <a:p>
            <a:pPr algn="ctr"/>
            <a:r>
              <a:rPr lang="en-US" sz="3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2021-2022 System of Systems Engineering Collaborators Information Exchange Webinars</a:t>
            </a:r>
            <a:br>
              <a:rPr lang="en-US" sz="3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br>
            <a:r>
              <a:rPr lang="en-US" sz="2700" i="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Sponsored by MITRE and NDIA SE Division</a:t>
            </a:r>
            <a:endParaRPr lang="en-US" sz="3200" b="1" dirty="0">
              <a:ln w="0"/>
              <a:effectLst>
                <a:outerShdw blurRad="38100" dist="19050" dir="2700000" algn="tl" rotWithShape="0">
                  <a:schemeClr val="dk1">
                    <a:alpha val="40000"/>
                  </a:schemeClr>
                </a:outerShdw>
              </a:effectLst>
            </a:endParaRPr>
          </a:p>
        </p:txBody>
      </p:sp>
      <p:sp>
        <p:nvSpPr>
          <p:cNvPr id="12" name="Footer Placeholder 11"/>
          <p:cNvSpPr>
            <a:spLocks noGrp="1"/>
          </p:cNvSpPr>
          <p:nvPr>
            <p:ph type="ftr" sz="quarter" idx="11"/>
          </p:nvPr>
        </p:nvSpPr>
        <p:spPr/>
        <p:txBody>
          <a:bodyPr/>
          <a:lstStyle/>
          <a:p>
            <a:r>
              <a:rPr lang="en-US" dirty="0"/>
              <a:t> </a:t>
            </a:r>
          </a:p>
        </p:txBody>
      </p:sp>
      <p:sp>
        <p:nvSpPr>
          <p:cNvPr id="13" name="Slide Number Placeholder 12"/>
          <p:cNvSpPr>
            <a:spLocks noGrp="1"/>
          </p:cNvSpPr>
          <p:nvPr>
            <p:ph type="sldNum" sz="quarter" idx="12"/>
          </p:nvPr>
        </p:nvSpPr>
        <p:spPr/>
        <p:txBody>
          <a:bodyPr/>
          <a:lstStyle/>
          <a:p>
            <a:r>
              <a:rPr lang="en-US" dirty="0"/>
              <a:t>  </a:t>
            </a:r>
          </a:p>
        </p:txBody>
      </p:sp>
      <p:sp>
        <p:nvSpPr>
          <p:cNvPr id="6" name="Rectangle 5">
            <a:extLst>
              <a:ext uri="{FF2B5EF4-FFF2-40B4-BE49-F238E27FC236}">
                <a16:creationId xmlns:a16="http://schemas.microsoft.com/office/drawing/2014/main" id="{A793F8BE-C695-4D4B-8EC9-087A381B8F35}"/>
              </a:ext>
            </a:extLst>
          </p:cNvPr>
          <p:cNvSpPr/>
          <p:nvPr/>
        </p:nvSpPr>
        <p:spPr>
          <a:xfrm>
            <a:off x="1293016" y="1643255"/>
            <a:ext cx="6557965" cy="5209118"/>
          </a:xfrm>
          <a:prstGeom prst="rect">
            <a:avLst/>
          </a:prstGeom>
        </p:spPr>
        <p:txBody>
          <a:bodyPr wrap="square">
            <a:spAutoFit/>
          </a:bodyPr>
          <a:lstStyle/>
          <a:p>
            <a:pPr algn="ctr" defTabSz="342900"/>
            <a:endParaRPr lang="en-US" sz="1300" b="1" i="1" dirty="0">
              <a:solidFill>
                <a:srgbClr val="333399"/>
              </a:solidFill>
            </a:endParaRPr>
          </a:p>
          <a:p>
            <a:pPr algn="ctr" defTabSz="342900"/>
            <a:r>
              <a:rPr lang="en-US" sz="1300" b="1" i="1" dirty="0">
                <a:solidFill>
                  <a:srgbClr val="333399"/>
                </a:solidFill>
              </a:rPr>
              <a:t>June 15, 2021</a:t>
            </a:r>
          </a:p>
          <a:p>
            <a:pPr algn="ctr" defTabSz="342900"/>
            <a:r>
              <a:rPr lang="en-US" sz="1300" b="1" i="1" dirty="0">
                <a:solidFill>
                  <a:srgbClr val="333399"/>
                </a:solidFill>
              </a:rPr>
              <a:t>Implementing a Digital Engineering Environment for Mission Engineering</a:t>
            </a:r>
          </a:p>
          <a:p>
            <a:pPr algn="ctr" defTabSz="342900"/>
            <a:r>
              <a:rPr lang="en-US" sz="1300" i="1" dirty="0">
                <a:solidFill>
                  <a:srgbClr val="333399"/>
                </a:solidFill>
              </a:rPr>
              <a:t>Jason Anderson and Jeffrey Boulware</a:t>
            </a:r>
          </a:p>
          <a:p>
            <a:pPr algn="ctr" defTabSz="342900"/>
            <a:endParaRPr lang="en-US" sz="1300" i="1" dirty="0">
              <a:solidFill>
                <a:srgbClr val="333399"/>
              </a:solidFill>
            </a:endParaRPr>
          </a:p>
          <a:p>
            <a:pPr algn="ctr" defTabSz="342900"/>
            <a:r>
              <a:rPr lang="en-US" sz="1300" b="1" i="1" dirty="0">
                <a:solidFill>
                  <a:srgbClr val="333399"/>
                </a:solidFill>
              </a:rPr>
              <a:t>June 29, 2021</a:t>
            </a:r>
          </a:p>
          <a:p>
            <a:pPr algn="ctr" defTabSz="342900"/>
            <a:r>
              <a:rPr lang="en-US" sz="1300" b="1" i="1" dirty="0">
                <a:solidFill>
                  <a:srgbClr val="333399"/>
                </a:solidFill>
              </a:rPr>
              <a:t>Digital Engineering: From Toolchain to Platform </a:t>
            </a:r>
          </a:p>
          <a:p>
            <a:pPr algn="ctr" defTabSz="342900"/>
            <a:r>
              <a:rPr lang="en-US" sz="1300" i="1" dirty="0">
                <a:solidFill>
                  <a:srgbClr val="333399"/>
                </a:solidFill>
              </a:rPr>
              <a:t>Dr. Aleksandra Markina-Khusid</a:t>
            </a:r>
          </a:p>
          <a:p>
            <a:pPr algn="ctr" defTabSz="342900"/>
            <a:endParaRPr lang="en-US" sz="1300" i="1" dirty="0">
              <a:solidFill>
                <a:srgbClr val="333399"/>
              </a:solidFill>
            </a:endParaRPr>
          </a:p>
          <a:p>
            <a:pPr algn="ctr" defTabSz="342900"/>
            <a:r>
              <a:rPr lang="en-US" sz="1300" b="1" i="1" dirty="0">
                <a:solidFill>
                  <a:srgbClr val="333399"/>
                </a:solidFill>
              </a:rPr>
              <a:t>July 13, 2021</a:t>
            </a:r>
          </a:p>
          <a:p>
            <a:pPr algn="ctr" defTabSz="342900"/>
            <a:r>
              <a:rPr lang="en-US" sz="1300" b="1" i="1" dirty="0">
                <a:solidFill>
                  <a:srgbClr val="333399"/>
                </a:solidFill>
              </a:rPr>
              <a:t>Developing Meta Systems Architectures for Leading Innovation with Complex Societal and Technical Challenges</a:t>
            </a:r>
          </a:p>
          <a:p>
            <a:pPr algn="ctr" defTabSz="342900"/>
            <a:r>
              <a:rPr lang="en-US" sz="1300" i="1" dirty="0">
                <a:solidFill>
                  <a:srgbClr val="333399"/>
                </a:solidFill>
              </a:rPr>
              <a:t>Dr. Cihan Dagli</a:t>
            </a:r>
          </a:p>
          <a:p>
            <a:pPr algn="ctr" defTabSz="342900"/>
            <a:endParaRPr lang="en-US" sz="1300" i="1" dirty="0">
              <a:solidFill>
                <a:srgbClr val="333399"/>
              </a:solidFill>
            </a:endParaRPr>
          </a:p>
          <a:p>
            <a:pPr algn="ctr" defTabSz="342900"/>
            <a:r>
              <a:rPr lang="en-US" sz="1300" b="1" i="1" dirty="0">
                <a:solidFill>
                  <a:srgbClr val="333399"/>
                </a:solidFill>
              </a:rPr>
              <a:t>July 27, 2021</a:t>
            </a:r>
          </a:p>
          <a:p>
            <a:pPr algn="ctr" defTabSz="342900"/>
            <a:r>
              <a:rPr lang="en-US" sz="1300" b="1" i="1" dirty="0">
                <a:solidFill>
                  <a:srgbClr val="333399"/>
                </a:solidFill>
              </a:rPr>
              <a:t>Advancements Towards a Digital Approach for Mission Engineering</a:t>
            </a:r>
          </a:p>
          <a:p>
            <a:pPr algn="ctr" defTabSz="342900"/>
            <a:r>
              <a:rPr lang="en-US" sz="1300" i="1" dirty="0">
                <a:solidFill>
                  <a:srgbClr val="333399"/>
                </a:solidFill>
              </a:rPr>
              <a:t>Todd Shayler and Daniel Browne</a:t>
            </a:r>
          </a:p>
          <a:p>
            <a:pPr algn="ctr" defTabSz="342900"/>
            <a:endParaRPr lang="en-US" sz="1300" b="1" i="1" dirty="0">
              <a:solidFill>
                <a:srgbClr val="333399"/>
              </a:solidFill>
            </a:endParaRPr>
          </a:p>
          <a:p>
            <a:pPr algn="ctr" defTabSz="342900"/>
            <a:r>
              <a:rPr lang="en-US" sz="1300" b="1" i="1" dirty="0">
                <a:solidFill>
                  <a:srgbClr val="333399"/>
                </a:solidFill>
              </a:rPr>
              <a:t>August 10, 2021</a:t>
            </a:r>
          </a:p>
          <a:p>
            <a:pPr marL="0" marR="0" algn="ctr">
              <a:spcBef>
                <a:spcPts val="0"/>
              </a:spcBef>
              <a:spcAft>
                <a:spcPts val="0"/>
              </a:spcAft>
            </a:pPr>
            <a:r>
              <a:rPr lang="en-US" sz="1300" b="1" i="1" dirty="0">
                <a:solidFill>
                  <a:srgbClr val="333399"/>
                </a:solidFill>
              </a:rPr>
              <a:t>OUSD R&amp;E: USD(R&amp;E) Mission Engineering (ME) State of Practice</a:t>
            </a:r>
          </a:p>
          <a:p>
            <a:pPr marL="0" marR="0" algn="ctr">
              <a:spcBef>
                <a:spcPts val="0"/>
              </a:spcBef>
              <a:spcAft>
                <a:spcPts val="0"/>
              </a:spcAft>
            </a:pPr>
            <a:r>
              <a:rPr lang="en-US" sz="1300" i="1" dirty="0">
                <a:solidFill>
                  <a:srgbClr val="333399"/>
                </a:solidFill>
              </a:rPr>
              <a:t>Elmer L. Roman</a:t>
            </a:r>
          </a:p>
          <a:p>
            <a:pPr algn="ctr" defTabSz="342900"/>
            <a:endParaRPr lang="en-US" sz="1300" i="1" dirty="0">
              <a:solidFill>
                <a:srgbClr val="333399"/>
              </a:solidFill>
            </a:endParaRPr>
          </a:p>
          <a:p>
            <a:pPr algn="ctr" defTabSz="342900"/>
            <a:endParaRPr lang="en-US" sz="1300" i="1" dirty="0">
              <a:solidFill>
                <a:srgbClr val="333399"/>
              </a:solidFill>
            </a:endParaRPr>
          </a:p>
          <a:p>
            <a:pPr algn="ctr" defTabSz="342900"/>
            <a:endParaRPr lang="en-US" sz="1300" i="1" dirty="0">
              <a:solidFill>
                <a:srgbClr val="333399"/>
              </a:solidFill>
            </a:endParaRPr>
          </a:p>
          <a:p>
            <a:pPr algn="ctr" defTabSz="342900"/>
            <a:endParaRPr lang="en-US" sz="1050" i="1" dirty="0">
              <a:solidFill>
                <a:srgbClr val="333399"/>
              </a:solidFill>
              <a:latin typeface="Calibri" panose="020F0502020204030204"/>
            </a:endParaRPr>
          </a:p>
        </p:txBody>
      </p:sp>
      <p:sp>
        <p:nvSpPr>
          <p:cNvPr id="2" name="TextBox 1">
            <a:extLst>
              <a:ext uri="{FF2B5EF4-FFF2-40B4-BE49-F238E27FC236}">
                <a16:creationId xmlns:a16="http://schemas.microsoft.com/office/drawing/2014/main" id="{EDCBF8D4-E31E-4E25-AE9D-09A9B88BBE79}"/>
              </a:ext>
            </a:extLst>
          </p:cNvPr>
          <p:cNvSpPr txBox="1"/>
          <p:nvPr/>
        </p:nvSpPr>
        <p:spPr>
          <a:xfrm>
            <a:off x="1003037" y="6359931"/>
            <a:ext cx="7512313" cy="276999"/>
          </a:xfrm>
          <a:prstGeom prst="rect">
            <a:avLst/>
          </a:prstGeom>
          <a:noFill/>
        </p:spPr>
        <p:txBody>
          <a:bodyPr wrap="none" rtlCol="0">
            <a:spAutoFit/>
          </a:bodyPr>
          <a:lstStyle/>
          <a:p>
            <a:r>
              <a:rPr lang="en-US" sz="1200" dirty="0"/>
              <a:t>https://www.mitre.org/capabilities/systems-engineering/collaborations/system-of-systems-engineering-collaborators</a:t>
            </a:r>
          </a:p>
        </p:txBody>
      </p:sp>
    </p:spTree>
    <p:extLst>
      <p:ext uri="{BB962C8B-B14F-4D97-AF65-F5344CB8AC3E}">
        <p14:creationId xmlns:p14="http://schemas.microsoft.com/office/powerpoint/2010/main" val="1656965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984" y="4341516"/>
            <a:ext cx="3305755" cy="897983"/>
          </a:xfrm>
        </p:spPr>
        <p:txBody>
          <a:bodyPr>
            <a:normAutofit fontScale="90000"/>
          </a:bodyPr>
          <a:lstStyle/>
          <a:p>
            <a:r>
              <a:rPr lang="en-US" dirty="0"/>
              <a:t>Applying an MBSE Approach for Evaluating Shipyard Operations</a:t>
            </a:r>
          </a:p>
        </p:txBody>
      </p:sp>
      <p:sp>
        <p:nvSpPr>
          <p:cNvPr id="6" name="Text Placeholder 5"/>
          <p:cNvSpPr>
            <a:spLocks noGrp="1"/>
          </p:cNvSpPr>
          <p:nvPr>
            <p:ph type="body" sz="quarter" idx="17"/>
          </p:nvPr>
        </p:nvSpPr>
        <p:spPr>
          <a:xfrm>
            <a:off x="780678" y="3041375"/>
            <a:ext cx="2324846" cy="819722"/>
          </a:xfrm>
        </p:spPr>
        <p:txBody>
          <a:bodyPr/>
          <a:lstStyle/>
          <a:p>
            <a:r>
              <a:rPr lang="en-US" b="0" dirty="0">
                <a:solidFill>
                  <a:schemeClr val="tx1"/>
                </a:solidFill>
              </a:rPr>
              <a:t>System of Systems Engineering Collaborators Information Exchange (</a:t>
            </a:r>
            <a:r>
              <a:rPr lang="en-US" b="0" dirty="0" err="1">
                <a:solidFill>
                  <a:schemeClr val="tx1"/>
                </a:solidFill>
              </a:rPr>
              <a:t>SoSECIE</a:t>
            </a:r>
            <a:r>
              <a:rPr lang="en-US" b="0" dirty="0">
                <a:solidFill>
                  <a:schemeClr val="tx1"/>
                </a:solidFill>
              </a:rPr>
              <a:t>)</a:t>
            </a:r>
          </a:p>
          <a:p>
            <a:r>
              <a:rPr lang="en-US" b="0" dirty="0">
                <a:solidFill>
                  <a:schemeClr val="tx1"/>
                </a:solidFill>
              </a:rPr>
              <a:t>June 1, 2021</a:t>
            </a:r>
          </a:p>
        </p:txBody>
      </p:sp>
      <p:pic>
        <p:nvPicPr>
          <p:cNvPr id="17" name="Picture Placeholder 16">
            <a:extLst>
              <a:ext uri="{FF2B5EF4-FFF2-40B4-BE49-F238E27FC236}">
                <a16:creationId xmlns:a16="http://schemas.microsoft.com/office/drawing/2014/main" id="{59EFAB98-375E-423C-AC8C-B1431782BC5E}"/>
              </a:ext>
            </a:extLst>
          </p:cNvPr>
          <p:cNvPicPr>
            <a:picLocks noGrp="1" noChangeAspect="1"/>
          </p:cNvPicPr>
          <p:nvPr>
            <p:ph type="pic" sz="quarter" idx="19"/>
          </p:nvPr>
        </p:nvPicPr>
        <p:blipFill>
          <a:blip r:embed="rId2" cstate="hqprint">
            <a:extLst>
              <a:ext uri="{28A0092B-C50C-407E-A947-70E740481C1C}">
                <a14:useLocalDpi xmlns:a14="http://schemas.microsoft.com/office/drawing/2010/main" val="0"/>
              </a:ext>
            </a:extLst>
          </a:blip>
          <a:srcRect/>
          <a:stretch>
            <a:fillRect/>
          </a:stretch>
        </p:blipFill>
        <p:spPr>
          <a:xfrm>
            <a:off x="3568254" y="800156"/>
            <a:ext cx="4919762" cy="4919762"/>
          </a:xfrm>
          <a:prstGeom prst="ellipse">
            <a:avLst/>
          </a:prstGeom>
        </p:spPr>
      </p:pic>
      <p:sp>
        <p:nvSpPr>
          <p:cNvPr id="5" name="Text Placeholder 5">
            <a:extLst>
              <a:ext uri="{FF2B5EF4-FFF2-40B4-BE49-F238E27FC236}">
                <a16:creationId xmlns:a16="http://schemas.microsoft.com/office/drawing/2014/main" id="{6DA7F7E2-E325-4E3C-AC3B-1C1445D743FF}"/>
              </a:ext>
            </a:extLst>
          </p:cNvPr>
          <p:cNvSpPr txBox="1">
            <a:spLocks/>
          </p:cNvSpPr>
          <p:nvPr/>
        </p:nvSpPr>
        <p:spPr>
          <a:xfrm>
            <a:off x="780678" y="5869010"/>
            <a:ext cx="7838389" cy="56463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000" b="1" kern="0" cap="all" spc="188"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Presenter: </a:t>
            </a:r>
            <a:r>
              <a:rPr lang="en-US" dirty="0">
                <a:solidFill>
                  <a:schemeClr val="bg2">
                    <a:lumMod val="50000"/>
                  </a:schemeClr>
                </a:solidFill>
              </a:rPr>
              <a:t>David Jurkiewicz (</a:t>
            </a:r>
            <a:r>
              <a:rPr lang="en-US" dirty="0">
                <a:solidFill>
                  <a:schemeClr val="bg2">
                    <a:lumMod val="50000"/>
                  </a:schemeClr>
                </a:solidFill>
                <a:hlinkClick r:id="rId3"/>
              </a:rPr>
              <a:t>djurkiewicz@deloitte.com</a:t>
            </a:r>
            <a:r>
              <a:rPr lang="en-US" dirty="0">
                <a:solidFill>
                  <a:schemeClr val="bg2">
                    <a:lumMod val="50000"/>
                  </a:schemeClr>
                </a:solidFill>
              </a:rPr>
              <a:t>)</a:t>
            </a:r>
          </a:p>
          <a:p>
            <a:endParaRPr lang="en-US" sz="100" dirty="0">
              <a:solidFill>
                <a:schemeClr val="bg2">
                  <a:lumMod val="50000"/>
                </a:schemeClr>
              </a:solidFill>
            </a:endParaRPr>
          </a:p>
          <a:p>
            <a:pPr>
              <a:lnSpc>
                <a:spcPct val="100000"/>
              </a:lnSpc>
              <a:spcBef>
                <a:spcPts val="0"/>
              </a:spcBef>
            </a:pPr>
            <a:r>
              <a:rPr lang="en-US" dirty="0">
                <a:solidFill>
                  <a:schemeClr val="tx1"/>
                </a:solidFill>
              </a:rPr>
              <a:t>Team: </a:t>
            </a:r>
            <a:r>
              <a:rPr lang="en-US" dirty="0">
                <a:solidFill>
                  <a:schemeClr val="bg2">
                    <a:lumMod val="50000"/>
                  </a:schemeClr>
                </a:solidFill>
              </a:rPr>
              <a:t>Bell Rueangvivatanakij, akinSeye ogundipe, Adrian holmes, </a:t>
            </a:r>
          </a:p>
          <a:p>
            <a:pPr>
              <a:lnSpc>
                <a:spcPct val="100000"/>
              </a:lnSpc>
              <a:spcBef>
                <a:spcPts val="0"/>
              </a:spcBef>
            </a:pPr>
            <a:r>
              <a:rPr lang="en-US" dirty="0">
                <a:solidFill>
                  <a:schemeClr val="bg2">
                    <a:lumMod val="50000"/>
                  </a:schemeClr>
                </a:solidFill>
              </a:rPr>
              <a:t>David Hetherington (System Strategy, Inc. (SSI)), Matthew Hause (System Strategy, Inc. (SSI))</a:t>
            </a:r>
          </a:p>
        </p:txBody>
      </p:sp>
    </p:spTree>
    <p:extLst>
      <p:ext uri="{BB962C8B-B14F-4D97-AF65-F5344CB8AC3E}">
        <p14:creationId xmlns:p14="http://schemas.microsoft.com/office/powerpoint/2010/main" val="143370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15214-B69E-4BF9-A936-12199B102EA3}"/>
              </a:ext>
            </a:extLst>
          </p:cNvPr>
          <p:cNvSpPr>
            <a:spLocks noGrp="1"/>
          </p:cNvSpPr>
          <p:nvPr>
            <p:ph type="title"/>
          </p:nvPr>
        </p:nvSpPr>
        <p:spPr/>
        <p:txBody>
          <a:bodyPr/>
          <a:lstStyle/>
          <a:p>
            <a:r>
              <a:rPr lang="en-US" dirty="0"/>
              <a:t>Agenda</a:t>
            </a:r>
          </a:p>
        </p:txBody>
      </p:sp>
      <p:sp>
        <p:nvSpPr>
          <p:cNvPr id="48" name="Rectangle 47">
            <a:extLst>
              <a:ext uri="{FF2B5EF4-FFF2-40B4-BE49-F238E27FC236}">
                <a16:creationId xmlns:a16="http://schemas.microsoft.com/office/drawing/2014/main" id="{137F15E8-9DA4-436E-82B7-68057D2EF780}"/>
              </a:ext>
            </a:extLst>
          </p:cNvPr>
          <p:cNvSpPr/>
          <p:nvPr/>
        </p:nvSpPr>
        <p:spPr bwMode="gray">
          <a:xfrm>
            <a:off x="0" y="1445234"/>
            <a:ext cx="9144000" cy="59436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4" name="TextBox 3">
            <a:extLst>
              <a:ext uri="{FF2B5EF4-FFF2-40B4-BE49-F238E27FC236}">
                <a16:creationId xmlns:a16="http://schemas.microsoft.com/office/drawing/2014/main" id="{7FE7E143-CF2F-4C47-B7A0-FDE00FF59B88}"/>
              </a:ext>
            </a:extLst>
          </p:cNvPr>
          <p:cNvSpPr txBox="1"/>
          <p:nvPr/>
        </p:nvSpPr>
        <p:spPr>
          <a:xfrm>
            <a:off x="303320" y="2049752"/>
            <a:ext cx="6671222" cy="347787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latin typeface="+mj-lt"/>
              </a:rPr>
              <a:t>Forging the Common Vision</a:t>
            </a:r>
          </a:p>
          <a:p>
            <a:pPr marL="285750" indent="-285750">
              <a:spcBef>
                <a:spcPts val="600"/>
              </a:spcBef>
              <a:buFont typeface="Arial" panose="020B0604020202020204" pitchFamily="34" charset="0"/>
              <a:buChar char="•"/>
            </a:pPr>
            <a:r>
              <a:rPr lang="en-US" sz="2000" dirty="0">
                <a:latin typeface="+mj-lt"/>
              </a:rPr>
              <a:t>Approach</a:t>
            </a:r>
          </a:p>
          <a:p>
            <a:pPr marL="285750" indent="-285750">
              <a:spcBef>
                <a:spcPts val="600"/>
              </a:spcBef>
              <a:buFont typeface="Arial" panose="020B0604020202020204" pitchFamily="34" charset="0"/>
              <a:buChar char="•"/>
            </a:pPr>
            <a:r>
              <a:rPr lang="en-US" sz="2000" dirty="0">
                <a:latin typeface="+mj-lt"/>
              </a:rPr>
              <a:t>Critical Success Factors</a:t>
            </a:r>
          </a:p>
          <a:p>
            <a:pPr marL="285750" indent="-285750">
              <a:spcBef>
                <a:spcPts val="600"/>
              </a:spcBef>
              <a:buFont typeface="Arial" panose="020B0604020202020204" pitchFamily="34" charset="0"/>
              <a:buChar char="•"/>
            </a:pPr>
            <a:r>
              <a:rPr lang="en-US" sz="2000" dirty="0">
                <a:latin typeface="+mj-lt"/>
              </a:rPr>
              <a:t>Context Diagram (OV-1)</a:t>
            </a:r>
          </a:p>
          <a:p>
            <a:pPr marL="285750" indent="-285750">
              <a:spcBef>
                <a:spcPts val="600"/>
              </a:spcBef>
              <a:buFont typeface="Arial" panose="020B0604020202020204" pitchFamily="34" charset="0"/>
              <a:buChar char="•"/>
            </a:pPr>
            <a:r>
              <a:rPr lang="en-US" sz="2000" dirty="0">
                <a:latin typeface="+mj-lt"/>
              </a:rPr>
              <a:t>Strategic Taxonomy Overview</a:t>
            </a:r>
          </a:p>
          <a:p>
            <a:pPr marL="285750" indent="-285750">
              <a:spcBef>
                <a:spcPts val="600"/>
              </a:spcBef>
              <a:buFont typeface="Arial" panose="020B0604020202020204" pitchFamily="34" charset="0"/>
              <a:buChar char="•"/>
            </a:pPr>
            <a:r>
              <a:rPr lang="en-US" sz="2000" dirty="0">
                <a:latin typeface="+mj-lt"/>
              </a:rPr>
              <a:t>As-Is State Review</a:t>
            </a:r>
          </a:p>
          <a:p>
            <a:pPr marL="285750" indent="-285750">
              <a:spcBef>
                <a:spcPts val="600"/>
              </a:spcBef>
              <a:buFont typeface="Arial" panose="020B0604020202020204" pitchFamily="34" charset="0"/>
              <a:buChar char="•"/>
            </a:pPr>
            <a:r>
              <a:rPr lang="en-US" sz="2000" dirty="0">
                <a:latin typeface="+mj-lt"/>
              </a:rPr>
              <a:t>5G State Review</a:t>
            </a:r>
          </a:p>
          <a:p>
            <a:pPr marL="285750" indent="-285750">
              <a:spcBef>
                <a:spcPts val="600"/>
              </a:spcBef>
              <a:buFont typeface="Arial" panose="020B0604020202020204" pitchFamily="34" charset="0"/>
              <a:buChar char="•"/>
            </a:pPr>
            <a:r>
              <a:rPr lang="en-US" sz="2000" dirty="0">
                <a:latin typeface="+mj-lt"/>
              </a:rPr>
              <a:t>Automated State Review</a:t>
            </a:r>
          </a:p>
          <a:p>
            <a:pPr marL="285750" indent="-285750">
              <a:spcBef>
                <a:spcPts val="600"/>
              </a:spcBef>
              <a:buFont typeface="Arial" panose="020B0604020202020204" pitchFamily="34" charset="0"/>
              <a:buChar char="•"/>
            </a:pPr>
            <a:r>
              <a:rPr lang="en-US" sz="2000" dirty="0">
                <a:latin typeface="+mj-lt"/>
              </a:rPr>
              <a:t>Conclusions</a:t>
            </a:r>
            <a:endParaRPr lang="en-US" sz="1600" dirty="0">
              <a:latin typeface="+mj-lt"/>
            </a:endParaRPr>
          </a:p>
        </p:txBody>
      </p:sp>
    </p:spTree>
    <p:extLst>
      <p:ext uri="{BB962C8B-B14F-4D97-AF65-F5344CB8AC3E}">
        <p14:creationId xmlns:p14="http://schemas.microsoft.com/office/powerpoint/2010/main" val="46286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15214-B69E-4BF9-A936-12199B102EA3}"/>
              </a:ext>
            </a:extLst>
          </p:cNvPr>
          <p:cNvSpPr>
            <a:spLocks noGrp="1"/>
          </p:cNvSpPr>
          <p:nvPr>
            <p:ph type="title"/>
          </p:nvPr>
        </p:nvSpPr>
        <p:spPr>
          <a:xfrm>
            <a:off x="685800" y="19087"/>
            <a:ext cx="7981122" cy="594360"/>
          </a:xfrm>
        </p:spPr>
        <p:txBody>
          <a:bodyPr/>
          <a:lstStyle/>
          <a:p>
            <a:r>
              <a:rPr lang="en-US" sz="2400" dirty="0"/>
              <a:t>Forging the Common Vision</a:t>
            </a:r>
          </a:p>
        </p:txBody>
      </p:sp>
      <p:sp>
        <p:nvSpPr>
          <p:cNvPr id="48" name="Rectangle 47">
            <a:extLst>
              <a:ext uri="{FF2B5EF4-FFF2-40B4-BE49-F238E27FC236}">
                <a16:creationId xmlns:a16="http://schemas.microsoft.com/office/drawing/2014/main" id="{137F15E8-9DA4-436E-82B7-68057D2EF780}"/>
              </a:ext>
            </a:extLst>
          </p:cNvPr>
          <p:cNvSpPr/>
          <p:nvPr/>
        </p:nvSpPr>
        <p:spPr bwMode="gray">
          <a:xfrm>
            <a:off x="0" y="769377"/>
            <a:ext cx="9144000" cy="59436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37" name="TextBox 36">
            <a:extLst>
              <a:ext uri="{FF2B5EF4-FFF2-40B4-BE49-F238E27FC236}">
                <a16:creationId xmlns:a16="http://schemas.microsoft.com/office/drawing/2014/main" id="{04EA21AD-5C4D-4DB8-A710-3D0BA116F3EB}"/>
              </a:ext>
            </a:extLst>
          </p:cNvPr>
          <p:cNvSpPr txBox="1"/>
          <p:nvPr/>
        </p:nvSpPr>
        <p:spPr>
          <a:xfrm>
            <a:off x="287460" y="789558"/>
            <a:ext cx="8593493" cy="492443"/>
          </a:xfrm>
          <a:prstGeom prst="rect">
            <a:avLst/>
          </a:prstGeom>
          <a:noFill/>
        </p:spPr>
        <p:txBody>
          <a:bodyPr wrap="square" lIns="0" tIns="0" rIns="0" bIns="0" rtlCol="0">
            <a:spAutoFit/>
          </a:bodyPr>
          <a:lstStyle/>
          <a:p>
            <a:pPr lvl="0" algn="ctr" defTabSz="1219170">
              <a:spcBef>
                <a:spcPts val="600"/>
              </a:spcBef>
              <a:buSzPct val="100000"/>
              <a:defRPr/>
            </a:pPr>
            <a:r>
              <a:rPr lang="en-US" sz="1600" b="1" i="1" dirty="0">
                <a:solidFill>
                  <a:schemeClr val="bg1"/>
                </a:solidFill>
                <a:latin typeface="+mj-lt"/>
              </a:rPr>
              <a:t>Model Based Systems Engineering (MBSE) could help conquer complexity by allowing for the creation of small, focused diagrams that sets of stakeholders can use to negotiate detailed concerns.</a:t>
            </a:r>
          </a:p>
        </p:txBody>
      </p:sp>
      <p:cxnSp>
        <p:nvCxnSpPr>
          <p:cNvPr id="38" name="Straight Connector 37">
            <a:extLst>
              <a:ext uri="{FF2B5EF4-FFF2-40B4-BE49-F238E27FC236}">
                <a16:creationId xmlns:a16="http://schemas.microsoft.com/office/drawing/2014/main" id="{68CD4BF1-D4DA-46AF-8C38-B011704B9CF6}"/>
              </a:ext>
            </a:extLst>
          </p:cNvPr>
          <p:cNvCxnSpPr>
            <a:cxnSpLocks/>
          </p:cNvCxnSpPr>
          <p:nvPr/>
        </p:nvCxnSpPr>
        <p:spPr>
          <a:xfrm flipV="1">
            <a:off x="706909" y="2382054"/>
            <a:ext cx="4206805" cy="187545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E7B5F5A-BDF9-4AA3-80FE-1F789DA2B5D8}"/>
              </a:ext>
            </a:extLst>
          </p:cNvPr>
          <p:cNvCxnSpPr>
            <a:cxnSpLocks/>
          </p:cNvCxnSpPr>
          <p:nvPr/>
        </p:nvCxnSpPr>
        <p:spPr>
          <a:xfrm flipV="1">
            <a:off x="1756249" y="2409242"/>
            <a:ext cx="3167075" cy="2303189"/>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B4AF7C9-21E9-4E83-8371-B9204E7C0033}"/>
              </a:ext>
            </a:extLst>
          </p:cNvPr>
          <p:cNvCxnSpPr>
            <a:cxnSpLocks/>
          </p:cNvCxnSpPr>
          <p:nvPr/>
        </p:nvCxnSpPr>
        <p:spPr>
          <a:xfrm flipV="1">
            <a:off x="2945417" y="2382054"/>
            <a:ext cx="1977907" cy="269653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9192B6C-443D-4048-A38D-C8DDEC733285}"/>
              </a:ext>
            </a:extLst>
          </p:cNvPr>
          <p:cNvCxnSpPr>
            <a:cxnSpLocks/>
          </p:cNvCxnSpPr>
          <p:nvPr/>
        </p:nvCxnSpPr>
        <p:spPr>
          <a:xfrm flipV="1">
            <a:off x="4659139" y="2391454"/>
            <a:ext cx="238763" cy="245522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544955B-D56C-4D55-B4F3-EF58386FF307}"/>
              </a:ext>
            </a:extLst>
          </p:cNvPr>
          <p:cNvCxnSpPr>
            <a:cxnSpLocks/>
          </p:cNvCxnSpPr>
          <p:nvPr/>
        </p:nvCxnSpPr>
        <p:spPr>
          <a:xfrm flipH="1" flipV="1">
            <a:off x="4875849" y="2409244"/>
            <a:ext cx="958657" cy="243743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E8111A3-8DBD-4E1E-961D-9894468C8ED8}"/>
              </a:ext>
            </a:extLst>
          </p:cNvPr>
          <p:cNvCxnSpPr>
            <a:cxnSpLocks/>
          </p:cNvCxnSpPr>
          <p:nvPr/>
        </p:nvCxnSpPr>
        <p:spPr>
          <a:xfrm flipH="1" flipV="1">
            <a:off x="4903116" y="2377842"/>
            <a:ext cx="1939666" cy="215591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D4D8C2D-5BBE-4465-AE55-C90F6DC339CA}"/>
              </a:ext>
            </a:extLst>
          </p:cNvPr>
          <p:cNvCxnSpPr>
            <a:cxnSpLocks/>
          </p:cNvCxnSpPr>
          <p:nvPr/>
        </p:nvCxnSpPr>
        <p:spPr>
          <a:xfrm flipH="1" flipV="1">
            <a:off x="4930386" y="2346442"/>
            <a:ext cx="2725871" cy="213576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977A9B6-4881-4598-9F7A-F0F7AE5917F4}"/>
              </a:ext>
            </a:extLst>
          </p:cNvPr>
          <p:cNvCxnSpPr>
            <a:cxnSpLocks/>
          </p:cNvCxnSpPr>
          <p:nvPr/>
        </p:nvCxnSpPr>
        <p:spPr>
          <a:xfrm flipH="1" flipV="1">
            <a:off x="4957655" y="2315042"/>
            <a:ext cx="3479436" cy="123914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E460540-DAB2-4036-91CD-4CBC45D7A418}"/>
              </a:ext>
            </a:extLst>
          </p:cNvPr>
          <p:cNvCxnSpPr>
            <a:cxnSpLocks/>
          </p:cNvCxnSpPr>
          <p:nvPr/>
        </p:nvCxnSpPr>
        <p:spPr>
          <a:xfrm flipH="1">
            <a:off x="4984925" y="1997771"/>
            <a:ext cx="3522971" cy="28587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E336904-F9A4-42D4-A6DC-18C7AC9CB887}"/>
              </a:ext>
            </a:extLst>
          </p:cNvPr>
          <p:cNvCxnSpPr>
            <a:cxnSpLocks/>
          </p:cNvCxnSpPr>
          <p:nvPr/>
        </p:nvCxnSpPr>
        <p:spPr>
          <a:xfrm flipV="1">
            <a:off x="701695" y="2382055"/>
            <a:ext cx="4133728" cy="126614"/>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50" name="Graphic 49" descr="Man">
            <a:extLst>
              <a:ext uri="{FF2B5EF4-FFF2-40B4-BE49-F238E27FC236}">
                <a16:creationId xmlns:a16="http://schemas.microsoft.com/office/drawing/2014/main" id="{7A808896-A038-4F48-9397-408175E645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590" y="1983583"/>
            <a:ext cx="1049340" cy="1116635"/>
          </a:xfrm>
          <a:prstGeom prst="rect">
            <a:avLst/>
          </a:prstGeom>
        </p:spPr>
      </p:pic>
      <p:pic>
        <p:nvPicPr>
          <p:cNvPr id="51" name="Graphic 50" descr="Man">
            <a:extLst>
              <a:ext uri="{FF2B5EF4-FFF2-40B4-BE49-F238E27FC236}">
                <a16:creationId xmlns:a16="http://schemas.microsoft.com/office/drawing/2014/main" id="{AF54336E-346A-4C8C-A784-7FC99FA6AE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592" y="3747562"/>
            <a:ext cx="1116635" cy="1116635"/>
          </a:xfrm>
          <a:prstGeom prst="rect">
            <a:avLst/>
          </a:prstGeom>
        </p:spPr>
      </p:pic>
      <p:pic>
        <p:nvPicPr>
          <p:cNvPr id="52" name="Graphic 51" descr="Man">
            <a:extLst>
              <a:ext uri="{FF2B5EF4-FFF2-40B4-BE49-F238E27FC236}">
                <a16:creationId xmlns:a16="http://schemas.microsoft.com/office/drawing/2014/main" id="{01A58059-3103-4B9C-8FAF-4259B2E776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7365" y="1443090"/>
            <a:ext cx="1116635" cy="1116635"/>
          </a:xfrm>
          <a:prstGeom prst="rect">
            <a:avLst/>
          </a:prstGeom>
        </p:spPr>
      </p:pic>
      <p:pic>
        <p:nvPicPr>
          <p:cNvPr id="53" name="Graphic 52" descr="Man">
            <a:extLst>
              <a:ext uri="{FF2B5EF4-FFF2-40B4-BE49-F238E27FC236}">
                <a16:creationId xmlns:a16="http://schemas.microsoft.com/office/drawing/2014/main" id="{FC2F74D6-8EBC-4371-AA52-0394AAC0BE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7686" y="4169508"/>
            <a:ext cx="1116635" cy="1116635"/>
          </a:xfrm>
          <a:prstGeom prst="rect">
            <a:avLst/>
          </a:prstGeom>
        </p:spPr>
      </p:pic>
      <p:pic>
        <p:nvPicPr>
          <p:cNvPr id="54" name="Graphic 53" descr="Man">
            <a:extLst>
              <a:ext uri="{FF2B5EF4-FFF2-40B4-BE49-F238E27FC236}">
                <a16:creationId xmlns:a16="http://schemas.microsoft.com/office/drawing/2014/main" id="{33D2B788-7725-4F2E-BF55-E08997FF66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92860" y="4455201"/>
            <a:ext cx="1116635" cy="1116635"/>
          </a:xfrm>
          <a:prstGeom prst="rect">
            <a:avLst/>
          </a:prstGeom>
        </p:spPr>
      </p:pic>
      <p:sp>
        <p:nvSpPr>
          <p:cNvPr id="55" name="TextBox 54">
            <a:extLst>
              <a:ext uri="{FF2B5EF4-FFF2-40B4-BE49-F238E27FC236}">
                <a16:creationId xmlns:a16="http://schemas.microsoft.com/office/drawing/2014/main" id="{ED24AA1F-7D48-4162-A07E-4B3723D4096D}"/>
              </a:ext>
            </a:extLst>
          </p:cNvPr>
          <p:cNvSpPr txBox="1"/>
          <p:nvPr/>
        </p:nvSpPr>
        <p:spPr>
          <a:xfrm>
            <a:off x="47162" y="3061803"/>
            <a:ext cx="1768496" cy="461665"/>
          </a:xfrm>
          <a:prstGeom prst="rect">
            <a:avLst/>
          </a:prstGeom>
          <a:noFill/>
        </p:spPr>
        <p:txBody>
          <a:bodyPr wrap="none" rtlCol="0">
            <a:spAutoFit/>
          </a:bodyPr>
          <a:lstStyle/>
          <a:p>
            <a:pPr algn="ctr"/>
            <a:r>
              <a:rPr lang="en-US" sz="1200" dirty="0">
                <a:solidFill>
                  <a:srgbClr val="002060"/>
                </a:solidFill>
                <a:latin typeface="+mj-lt"/>
              </a:rPr>
              <a:t>Internal Software</a:t>
            </a:r>
          </a:p>
          <a:p>
            <a:pPr algn="ctr"/>
            <a:r>
              <a:rPr lang="en-US" sz="1200" dirty="0">
                <a:solidFill>
                  <a:srgbClr val="002060"/>
                </a:solidFill>
                <a:latin typeface="+mj-lt"/>
              </a:rPr>
              <a:t>Application Development</a:t>
            </a:r>
          </a:p>
        </p:txBody>
      </p:sp>
      <p:sp>
        <p:nvSpPr>
          <p:cNvPr id="56" name="TextBox 55">
            <a:extLst>
              <a:ext uri="{FF2B5EF4-FFF2-40B4-BE49-F238E27FC236}">
                <a16:creationId xmlns:a16="http://schemas.microsoft.com/office/drawing/2014/main" id="{18C24ED9-F82A-4B4C-9C2A-4AD1F0D12B13}"/>
              </a:ext>
            </a:extLst>
          </p:cNvPr>
          <p:cNvSpPr txBox="1"/>
          <p:nvPr/>
        </p:nvSpPr>
        <p:spPr>
          <a:xfrm>
            <a:off x="545647" y="4873697"/>
            <a:ext cx="298480" cy="276999"/>
          </a:xfrm>
          <a:prstGeom prst="rect">
            <a:avLst/>
          </a:prstGeom>
          <a:noFill/>
        </p:spPr>
        <p:txBody>
          <a:bodyPr wrap="none" rtlCol="0">
            <a:spAutoFit/>
          </a:bodyPr>
          <a:lstStyle/>
          <a:p>
            <a:r>
              <a:rPr lang="en-US" sz="1200" dirty="0">
                <a:solidFill>
                  <a:srgbClr val="002060"/>
                </a:solidFill>
                <a:latin typeface="+mj-lt"/>
              </a:rPr>
              <a:t>IT</a:t>
            </a:r>
          </a:p>
        </p:txBody>
      </p:sp>
      <p:pic>
        <p:nvPicPr>
          <p:cNvPr id="57" name="Graphic 56" descr="Man">
            <a:extLst>
              <a:ext uri="{FF2B5EF4-FFF2-40B4-BE49-F238E27FC236}">
                <a16:creationId xmlns:a16="http://schemas.microsoft.com/office/drawing/2014/main" id="{0C3733B9-60DF-452C-B7BA-C7DA13B7CB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7932" y="4236306"/>
            <a:ext cx="1116635" cy="1116635"/>
          </a:xfrm>
          <a:prstGeom prst="rect">
            <a:avLst/>
          </a:prstGeom>
        </p:spPr>
      </p:pic>
      <p:sp>
        <p:nvSpPr>
          <p:cNvPr id="58" name="TextBox 57">
            <a:extLst>
              <a:ext uri="{FF2B5EF4-FFF2-40B4-BE49-F238E27FC236}">
                <a16:creationId xmlns:a16="http://schemas.microsoft.com/office/drawing/2014/main" id="{6F4558C5-F579-4896-ADE6-D9DFD40C251E}"/>
              </a:ext>
            </a:extLst>
          </p:cNvPr>
          <p:cNvSpPr txBox="1"/>
          <p:nvPr/>
        </p:nvSpPr>
        <p:spPr>
          <a:xfrm>
            <a:off x="1321948" y="5432014"/>
            <a:ext cx="720775" cy="276999"/>
          </a:xfrm>
          <a:prstGeom prst="rect">
            <a:avLst/>
          </a:prstGeom>
          <a:noFill/>
        </p:spPr>
        <p:txBody>
          <a:bodyPr wrap="none" rtlCol="0">
            <a:spAutoFit/>
          </a:bodyPr>
          <a:lstStyle/>
          <a:p>
            <a:r>
              <a:rPr lang="en-US" sz="1200" dirty="0">
                <a:solidFill>
                  <a:srgbClr val="002060"/>
                </a:solidFill>
                <a:latin typeface="+mj-lt"/>
              </a:rPr>
              <a:t>Facilities</a:t>
            </a:r>
          </a:p>
        </p:txBody>
      </p:sp>
      <p:pic>
        <p:nvPicPr>
          <p:cNvPr id="59" name="Graphic 58" descr="Man">
            <a:extLst>
              <a:ext uri="{FF2B5EF4-FFF2-40B4-BE49-F238E27FC236}">
                <a16:creationId xmlns:a16="http://schemas.microsoft.com/office/drawing/2014/main" id="{1DF3D25C-55FA-4C8C-9F0E-8F5029B130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3995" y="4533752"/>
            <a:ext cx="1116635" cy="1116635"/>
          </a:xfrm>
          <a:prstGeom prst="rect">
            <a:avLst/>
          </a:prstGeom>
        </p:spPr>
      </p:pic>
      <p:sp>
        <p:nvSpPr>
          <p:cNvPr id="60" name="TextBox 59">
            <a:extLst>
              <a:ext uri="{FF2B5EF4-FFF2-40B4-BE49-F238E27FC236}">
                <a16:creationId xmlns:a16="http://schemas.microsoft.com/office/drawing/2014/main" id="{72CEF488-0A6E-452F-8124-07F9EFC8B940}"/>
              </a:ext>
            </a:extLst>
          </p:cNvPr>
          <p:cNvSpPr txBox="1"/>
          <p:nvPr/>
        </p:nvSpPr>
        <p:spPr>
          <a:xfrm>
            <a:off x="2328750" y="5593247"/>
            <a:ext cx="1347690" cy="276999"/>
          </a:xfrm>
          <a:prstGeom prst="rect">
            <a:avLst/>
          </a:prstGeom>
          <a:noFill/>
        </p:spPr>
        <p:txBody>
          <a:bodyPr wrap="square" rtlCol="0">
            <a:spAutoFit/>
          </a:bodyPr>
          <a:lstStyle/>
          <a:p>
            <a:pPr algn="ctr"/>
            <a:r>
              <a:rPr lang="en-US" sz="1200" dirty="0">
                <a:solidFill>
                  <a:srgbClr val="002060"/>
                </a:solidFill>
                <a:latin typeface="+mj-lt"/>
              </a:rPr>
              <a:t>Human Resources</a:t>
            </a:r>
          </a:p>
        </p:txBody>
      </p:sp>
      <p:pic>
        <p:nvPicPr>
          <p:cNvPr id="61" name="Graphic 60" descr="Man">
            <a:extLst>
              <a:ext uri="{FF2B5EF4-FFF2-40B4-BE49-F238E27FC236}">
                <a16:creationId xmlns:a16="http://schemas.microsoft.com/office/drawing/2014/main" id="{F680D482-3AE9-4850-8C19-D0153FC7BB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2770" y="4447599"/>
            <a:ext cx="1116635" cy="1116635"/>
          </a:xfrm>
          <a:prstGeom prst="rect">
            <a:avLst/>
          </a:prstGeom>
        </p:spPr>
      </p:pic>
      <p:sp>
        <p:nvSpPr>
          <p:cNvPr id="62" name="TextBox 61">
            <a:extLst>
              <a:ext uri="{FF2B5EF4-FFF2-40B4-BE49-F238E27FC236}">
                <a16:creationId xmlns:a16="http://schemas.microsoft.com/office/drawing/2014/main" id="{3C8F4DF3-7087-47FE-9033-13AEEDD49786}"/>
              </a:ext>
            </a:extLst>
          </p:cNvPr>
          <p:cNvSpPr txBox="1"/>
          <p:nvPr/>
        </p:nvSpPr>
        <p:spPr>
          <a:xfrm>
            <a:off x="3612502" y="5533418"/>
            <a:ext cx="1742675" cy="276999"/>
          </a:xfrm>
          <a:prstGeom prst="rect">
            <a:avLst/>
          </a:prstGeom>
          <a:noFill/>
        </p:spPr>
        <p:txBody>
          <a:bodyPr wrap="square" rtlCol="0">
            <a:spAutoFit/>
          </a:bodyPr>
          <a:lstStyle/>
          <a:p>
            <a:pPr algn="ctr"/>
            <a:r>
              <a:rPr lang="en-US" sz="1200" dirty="0">
                <a:solidFill>
                  <a:srgbClr val="002060"/>
                </a:solidFill>
                <a:latin typeface="+mj-lt"/>
              </a:rPr>
              <a:t>Operations Management</a:t>
            </a:r>
          </a:p>
        </p:txBody>
      </p:sp>
      <p:sp>
        <p:nvSpPr>
          <p:cNvPr id="63" name="TextBox 62">
            <a:extLst>
              <a:ext uri="{FF2B5EF4-FFF2-40B4-BE49-F238E27FC236}">
                <a16:creationId xmlns:a16="http://schemas.microsoft.com/office/drawing/2014/main" id="{682D0075-5683-401B-8246-D482D6FAC3B8}"/>
              </a:ext>
            </a:extLst>
          </p:cNvPr>
          <p:cNvSpPr txBox="1"/>
          <p:nvPr/>
        </p:nvSpPr>
        <p:spPr>
          <a:xfrm>
            <a:off x="5558406" y="5471898"/>
            <a:ext cx="599844" cy="276999"/>
          </a:xfrm>
          <a:prstGeom prst="rect">
            <a:avLst/>
          </a:prstGeom>
          <a:noFill/>
        </p:spPr>
        <p:txBody>
          <a:bodyPr wrap="none" rtlCol="0">
            <a:spAutoFit/>
          </a:bodyPr>
          <a:lstStyle/>
          <a:p>
            <a:r>
              <a:rPr lang="en-US" sz="1200" dirty="0">
                <a:solidFill>
                  <a:srgbClr val="002060"/>
                </a:solidFill>
                <a:latin typeface="+mj-lt"/>
              </a:rPr>
              <a:t>Supply</a:t>
            </a:r>
          </a:p>
        </p:txBody>
      </p:sp>
      <p:pic>
        <p:nvPicPr>
          <p:cNvPr id="64" name="Graphic 63" descr="Man">
            <a:extLst>
              <a:ext uri="{FF2B5EF4-FFF2-40B4-BE49-F238E27FC236}">
                <a16:creationId xmlns:a16="http://schemas.microsoft.com/office/drawing/2014/main" id="{F0CB9C17-0D7E-4950-80BF-2956F9A76C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3728" y="4154114"/>
            <a:ext cx="1116635" cy="1116635"/>
          </a:xfrm>
          <a:prstGeom prst="rect">
            <a:avLst/>
          </a:prstGeom>
        </p:spPr>
      </p:pic>
      <p:sp>
        <p:nvSpPr>
          <p:cNvPr id="65" name="TextBox 64">
            <a:extLst>
              <a:ext uri="{FF2B5EF4-FFF2-40B4-BE49-F238E27FC236}">
                <a16:creationId xmlns:a16="http://schemas.microsoft.com/office/drawing/2014/main" id="{D77E3C1E-F936-4C5D-AC06-FB5FA62E15B9}"/>
              </a:ext>
            </a:extLst>
          </p:cNvPr>
          <p:cNvSpPr txBox="1"/>
          <p:nvPr/>
        </p:nvSpPr>
        <p:spPr>
          <a:xfrm>
            <a:off x="6518328" y="5238145"/>
            <a:ext cx="1021946" cy="461665"/>
          </a:xfrm>
          <a:prstGeom prst="rect">
            <a:avLst/>
          </a:prstGeom>
          <a:noFill/>
        </p:spPr>
        <p:txBody>
          <a:bodyPr wrap="none" rtlCol="0">
            <a:spAutoFit/>
          </a:bodyPr>
          <a:lstStyle/>
          <a:p>
            <a:pPr algn="ctr"/>
            <a:r>
              <a:rPr lang="en-US" sz="1200" dirty="0">
                <a:solidFill>
                  <a:srgbClr val="002060"/>
                </a:solidFill>
                <a:latin typeface="+mj-lt"/>
              </a:rPr>
              <a:t>Production</a:t>
            </a:r>
          </a:p>
          <a:p>
            <a:pPr algn="ctr"/>
            <a:r>
              <a:rPr lang="en-US" sz="1200" dirty="0">
                <a:solidFill>
                  <a:srgbClr val="002060"/>
                </a:solidFill>
                <a:latin typeface="+mj-lt"/>
              </a:rPr>
              <a:t>Management</a:t>
            </a:r>
          </a:p>
        </p:txBody>
      </p:sp>
      <p:sp>
        <p:nvSpPr>
          <p:cNvPr id="66" name="TextBox 65">
            <a:extLst>
              <a:ext uri="{FF2B5EF4-FFF2-40B4-BE49-F238E27FC236}">
                <a16:creationId xmlns:a16="http://schemas.microsoft.com/office/drawing/2014/main" id="{E4B83BC1-4159-4C2B-9344-12EF7B0A21AB}"/>
              </a:ext>
            </a:extLst>
          </p:cNvPr>
          <p:cNvSpPr txBox="1"/>
          <p:nvPr/>
        </p:nvSpPr>
        <p:spPr>
          <a:xfrm>
            <a:off x="7660587" y="5324310"/>
            <a:ext cx="503984" cy="276999"/>
          </a:xfrm>
          <a:prstGeom prst="rect">
            <a:avLst/>
          </a:prstGeom>
          <a:noFill/>
        </p:spPr>
        <p:txBody>
          <a:bodyPr wrap="none" rtlCol="0">
            <a:spAutoFit/>
          </a:bodyPr>
          <a:lstStyle/>
          <a:p>
            <a:r>
              <a:rPr lang="en-US" sz="1200" dirty="0">
                <a:solidFill>
                  <a:srgbClr val="002060"/>
                </a:solidFill>
                <a:latin typeface="+mj-lt"/>
              </a:rPr>
              <a:t>Legal</a:t>
            </a:r>
          </a:p>
        </p:txBody>
      </p:sp>
      <p:sp>
        <p:nvSpPr>
          <p:cNvPr id="67" name="TextBox 66">
            <a:extLst>
              <a:ext uri="{FF2B5EF4-FFF2-40B4-BE49-F238E27FC236}">
                <a16:creationId xmlns:a16="http://schemas.microsoft.com/office/drawing/2014/main" id="{54A5588A-F838-4807-B345-B890CE146263}"/>
              </a:ext>
            </a:extLst>
          </p:cNvPr>
          <p:cNvSpPr txBox="1"/>
          <p:nvPr/>
        </p:nvSpPr>
        <p:spPr>
          <a:xfrm>
            <a:off x="8067005" y="2559725"/>
            <a:ext cx="922047" cy="276999"/>
          </a:xfrm>
          <a:prstGeom prst="rect">
            <a:avLst/>
          </a:prstGeom>
          <a:noFill/>
        </p:spPr>
        <p:txBody>
          <a:bodyPr wrap="none" rtlCol="0">
            <a:spAutoFit/>
          </a:bodyPr>
          <a:lstStyle/>
          <a:p>
            <a:pPr algn="ctr"/>
            <a:r>
              <a:rPr lang="en-US" sz="1200" dirty="0">
                <a:solidFill>
                  <a:srgbClr val="002060"/>
                </a:solidFill>
                <a:latin typeface="+mj-lt"/>
              </a:rPr>
              <a:t>Engineering</a:t>
            </a:r>
          </a:p>
        </p:txBody>
      </p:sp>
      <p:pic>
        <p:nvPicPr>
          <p:cNvPr id="68" name="Graphic 67" descr="Man">
            <a:extLst>
              <a:ext uri="{FF2B5EF4-FFF2-40B4-BE49-F238E27FC236}">
                <a16:creationId xmlns:a16="http://schemas.microsoft.com/office/drawing/2014/main" id="{31202483-489C-4383-85D9-895865B0F0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7341" y="3011743"/>
            <a:ext cx="1116635" cy="1116635"/>
          </a:xfrm>
          <a:prstGeom prst="rect">
            <a:avLst/>
          </a:prstGeom>
        </p:spPr>
      </p:pic>
      <p:sp>
        <p:nvSpPr>
          <p:cNvPr id="69" name="TextBox 68">
            <a:extLst>
              <a:ext uri="{FF2B5EF4-FFF2-40B4-BE49-F238E27FC236}">
                <a16:creationId xmlns:a16="http://schemas.microsoft.com/office/drawing/2014/main" id="{3DC0B820-DB86-4BE1-9B35-39673AD13BFD}"/>
              </a:ext>
            </a:extLst>
          </p:cNvPr>
          <p:cNvSpPr txBox="1"/>
          <p:nvPr/>
        </p:nvSpPr>
        <p:spPr>
          <a:xfrm>
            <a:off x="8005018" y="4060711"/>
            <a:ext cx="995081" cy="276999"/>
          </a:xfrm>
          <a:prstGeom prst="rect">
            <a:avLst/>
          </a:prstGeom>
          <a:noFill/>
        </p:spPr>
        <p:txBody>
          <a:bodyPr wrap="none" rtlCol="0">
            <a:spAutoFit/>
          </a:bodyPr>
          <a:lstStyle/>
          <a:p>
            <a:pPr algn="ctr"/>
            <a:r>
              <a:rPr lang="en-US" sz="1200" dirty="0">
                <a:solidFill>
                  <a:srgbClr val="002060"/>
                </a:solidFill>
                <a:latin typeface="+mj-lt"/>
              </a:rPr>
              <a:t>Public Affairs</a:t>
            </a:r>
          </a:p>
        </p:txBody>
      </p:sp>
      <p:pic>
        <p:nvPicPr>
          <p:cNvPr id="80" name="Picture -519510748.emf" descr="-519510748.emf">
            <a:extLst>
              <a:ext uri="{FF2B5EF4-FFF2-40B4-BE49-F238E27FC236}">
                <a16:creationId xmlns:a16="http://schemas.microsoft.com/office/drawing/2014/main" id="{47F445B3-96E0-4A49-A8B5-2BF48911EEBD}"/>
              </a:ext>
            </a:extLst>
          </p:cNvPr>
          <p:cNvPicPr preferRelativeResize="0">
            <a:picLocks/>
          </p:cNvPicPr>
          <p:nvPr/>
        </p:nvPicPr>
        <p:blipFill>
          <a:blip r:embed="rId5" cstate="print"/>
          <a:stretch>
            <a:fillRect/>
          </a:stretch>
        </p:blipFill>
        <p:spPr>
          <a:xfrm>
            <a:off x="1795390" y="1622742"/>
            <a:ext cx="3111098" cy="2128833"/>
          </a:xfrm>
          <a:prstGeom prst="rect">
            <a:avLst/>
          </a:prstGeom>
        </p:spPr>
      </p:pic>
      <p:pic>
        <p:nvPicPr>
          <p:cNvPr id="82" name="Picture 1510802705.emf" descr="1510802705.emf">
            <a:extLst>
              <a:ext uri="{FF2B5EF4-FFF2-40B4-BE49-F238E27FC236}">
                <a16:creationId xmlns:a16="http://schemas.microsoft.com/office/drawing/2014/main" id="{A0B8BC46-F418-4151-960E-285BAC6C54C6}"/>
              </a:ext>
            </a:extLst>
          </p:cNvPr>
          <p:cNvPicPr preferRelativeResize="0">
            <a:picLocks/>
          </p:cNvPicPr>
          <p:nvPr/>
        </p:nvPicPr>
        <p:blipFill>
          <a:blip r:embed="rId6" cstate="print"/>
          <a:stretch>
            <a:fillRect/>
          </a:stretch>
        </p:blipFill>
        <p:spPr>
          <a:xfrm>
            <a:off x="4869577" y="1641417"/>
            <a:ext cx="2670697" cy="2090385"/>
          </a:xfrm>
          <a:prstGeom prst="rect">
            <a:avLst/>
          </a:prstGeom>
        </p:spPr>
      </p:pic>
      <p:pic>
        <p:nvPicPr>
          <p:cNvPr id="81" name="Picture -1377932340.emf" descr="-1377932340.emf">
            <a:extLst>
              <a:ext uri="{FF2B5EF4-FFF2-40B4-BE49-F238E27FC236}">
                <a16:creationId xmlns:a16="http://schemas.microsoft.com/office/drawing/2014/main" id="{8D77E033-53A0-4C54-BE46-EBEC919B5A80}"/>
              </a:ext>
            </a:extLst>
          </p:cNvPr>
          <p:cNvPicPr preferRelativeResize="0">
            <a:picLocks/>
          </p:cNvPicPr>
          <p:nvPr/>
        </p:nvPicPr>
        <p:blipFill>
          <a:blip r:embed="rId7" cstate="print"/>
          <a:stretch>
            <a:fillRect/>
          </a:stretch>
        </p:blipFill>
        <p:spPr>
          <a:xfrm>
            <a:off x="2805589" y="2558318"/>
            <a:ext cx="3712740" cy="1716407"/>
          </a:xfrm>
          <a:prstGeom prst="rect">
            <a:avLst/>
          </a:prstGeom>
        </p:spPr>
      </p:pic>
      <p:sp>
        <p:nvSpPr>
          <p:cNvPr id="3" name="Rectangle 2">
            <a:extLst>
              <a:ext uri="{FF2B5EF4-FFF2-40B4-BE49-F238E27FC236}">
                <a16:creationId xmlns:a16="http://schemas.microsoft.com/office/drawing/2014/main" id="{C793C501-067E-4F90-98BF-FFF0A64ABA08}"/>
              </a:ext>
            </a:extLst>
          </p:cNvPr>
          <p:cNvSpPr/>
          <p:nvPr/>
        </p:nvSpPr>
        <p:spPr>
          <a:xfrm>
            <a:off x="549887" y="5887372"/>
            <a:ext cx="8038350" cy="48481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4">
            <a:extLst>
              <a:ext uri="{FF2B5EF4-FFF2-40B4-BE49-F238E27FC236}">
                <a16:creationId xmlns:a16="http://schemas.microsoft.com/office/drawing/2014/main" id="{8AAA224C-3922-45B5-AF66-17CA6C82ADF5}"/>
              </a:ext>
            </a:extLst>
          </p:cNvPr>
          <p:cNvSpPr>
            <a:spLocks noGrp="1"/>
          </p:cNvSpPr>
          <p:nvPr>
            <p:ph type="body" sz="quarter" idx="14"/>
          </p:nvPr>
        </p:nvSpPr>
        <p:spPr>
          <a:xfrm>
            <a:off x="446091" y="5963426"/>
            <a:ext cx="8271353" cy="478223"/>
          </a:xfrm>
        </p:spPr>
        <p:txBody>
          <a:bodyPr>
            <a:noAutofit/>
          </a:bodyPr>
          <a:lstStyle/>
          <a:p>
            <a:pPr algn="ctr"/>
            <a:r>
              <a:rPr lang="en-US" sz="1600" b="1" i="1" dirty="0">
                <a:solidFill>
                  <a:schemeClr val="bg1"/>
                </a:solidFill>
                <a:latin typeface="+mj-lt"/>
              </a:rPr>
              <a:t>The large number of detail diagrams are integrated into a cohesive whole by the underlying model</a:t>
            </a:r>
            <a:r>
              <a:rPr lang="en-US" sz="1400" b="1" i="1" dirty="0">
                <a:solidFill>
                  <a:schemeClr val="bg1"/>
                </a:solidFill>
                <a:latin typeface="+mj-lt"/>
              </a:rPr>
              <a:t>.</a:t>
            </a:r>
          </a:p>
        </p:txBody>
      </p:sp>
    </p:spTree>
    <p:extLst>
      <p:ext uri="{BB962C8B-B14F-4D97-AF65-F5344CB8AC3E}">
        <p14:creationId xmlns:p14="http://schemas.microsoft.com/office/powerpoint/2010/main" val="304142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15214-B69E-4BF9-A936-12199B102EA3}"/>
              </a:ext>
            </a:extLst>
          </p:cNvPr>
          <p:cNvSpPr>
            <a:spLocks noGrp="1"/>
          </p:cNvSpPr>
          <p:nvPr>
            <p:ph type="title"/>
          </p:nvPr>
        </p:nvSpPr>
        <p:spPr>
          <a:xfrm>
            <a:off x="685800" y="139353"/>
            <a:ext cx="7772400" cy="594360"/>
          </a:xfrm>
        </p:spPr>
        <p:txBody>
          <a:bodyPr/>
          <a:lstStyle/>
          <a:p>
            <a:r>
              <a:rPr lang="en-US" sz="2400" dirty="0"/>
              <a:t>MBSE Notional Naval Shipyard Operations Approach</a:t>
            </a:r>
          </a:p>
        </p:txBody>
      </p:sp>
      <p:sp>
        <p:nvSpPr>
          <p:cNvPr id="48" name="Rectangle 47">
            <a:extLst>
              <a:ext uri="{FF2B5EF4-FFF2-40B4-BE49-F238E27FC236}">
                <a16:creationId xmlns:a16="http://schemas.microsoft.com/office/drawing/2014/main" id="{137F15E8-9DA4-436E-82B7-68057D2EF780}"/>
              </a:ext>
            </a:extLst>
          </p:cNvPr>
          <p:cNvSpPr/>
          <p:nvPr/>
        </p:nvSpPr>
        <p:spPr bwMode="gray">
          <a:xfrm>
            <a:off x="0" y="908576"/>
            <a:ext cx="9144000" cy="59436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49" name="TextBox 48">
            <a:extLst>
              <a:ext uri="{FF2B5EF4-FFF2-40B4-BE49-F238E27FC236}">
                <a16:creationId xmlns:a16="http://schemas.microsoft.com/office/drawing/2014/main" id="{A1AD3471-887E-4E46-BC68-3F67F5D1BA7A}"/>
              </a:ext>
            </a:extLst>
          </p:cNvPr>
          <p:cNvSpPr txBox="1"/>
          <p:nvPr/>
        </p:nvSpPr>
        <p:spPr>
          <a:xfrm>
            <a:off x="275254" y="928757"/>
            <a:ext cx="8593493" cy="553998"/>
          </a:xfrm>
          <a:prstGeom prst="rect">
            <a:avLst/>
          </a:prstGeom>
          <a:noFill/>
        </p:spPr>
        <p:txBody>
          <a:bodyPr wrap="square" lIns="0" tIns="0" rIns="0" bIns="0" rtlCol="0">
            <a:spAutoFit/>
          </a:bodyPr>
          <a:lstStyle/>
          <a:p>
            <a:pPr lvl="0" algn="ctr" defTabSz="1219170">
              <a:spcBef>
                <a:spcPts val="600"/>
              </a:spcBef>
              <a:buSzPct val="100000"/>
              <a:defRPr/>
            </a:pPr>
            <a:r>
              <a:rPr lang="en-US" b="1" i="1" dirty="0">
                <a:solidFill>
                  <a:prstClr val="white"/>
                </a:solidFill>
                <a:latin typeface="+mj-lt"/>
              </a:rPr>
              <a:t>The following is a high-level review of the Team’s methodology, challenges, and solution as we constructed operations for a notional “Shipyard of the Future.”</a:t>
            </a:r>
          </a:p>
        </p:txBody>
      </p:sp>
      <p:sp>
        <p:nvSpPr>
          <p:cNvPr id="2" name="Rectangle 1">
            <a:extLst>
              <a:ext uri="{FF2B5EF4-FFF2-40B4-BE49-F238E27FC236}">
                <a16:creationId xmlns:a16="http://schemas.microsoft.com/office/drawing/2014/main" id="{77A8E831-40F0-42EE-B9F5-145B2E1D33BA}"/>
              </a:ext>
            </a:extLst>
          </p:cNvPr>
          <p:cNvSpPr/>
          <p:nvPr/>
        </p:nvSpPr>
        <p:spPr>
          <a:xfrm>
            <a:off x="3476745" y="1553035"/>
            <a:ext cx="2791868" cy="3517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Challenges</a:t>
            </a:r>
          </a:p>
        </p:txBody>
      </p:sp>
      <p:sp>
        <p:nvSpPr>
          <p:cNvPr id="4" name="TextBox 3">
            <a:extLst>
              <a:ext uri="{FF2B5EF4-FFF2-40B4-BE49-F238E27FC236}">
                <a16:creationId xmlns:a16="http://schemas.microsoft.com/office/drawing/2014/main" id="{7FE7E143-CF2F-4C47-B7A0-FDE00FF59B88}"/>
              </a:ext>
            </a:extLst>
          </p:cNvPr>
          <p:cNvSpPr txBox="1"/>
          <p:nvPr/>
        </p:nvSpPr>
        <p:spPr>
          <a:xfrm>
            <a:off x="3470698" y="1913471"/>
            <a:ext cx="2792845" cy="4231928"/>
          </a:xfrm>
          <a:prstGeom prst="rect">
            <a:avLst/>
          </a:prstGeom>
          <a:noFill/>
        </p:spPr>
        <p:txBody>
          <a:bodyPr wrap="square" rtlCol="0">
            <a:spAutoFit/>
          </a:bodyPr>
          <a:lstStyle/>
          <a:p>
            <a:r>
              <a:rPr lang="en-US" sz="1600" dirty="0">
                <a:latin typeface="+mj-lt"/>
              </a:rPr>
              <a:t>Our Challenges:</a:t>
            </a:r>
          </a:p>
          <a:p>
            <a:pPr marL="285750" indent="-285750">
              <a:buFont typeface="Arial" panose="020B0604020202020204" pitchFamily="34" charset="0"/>
              <a:buChar char="•"/>
            </a:pPr>
            <a:r>
              <a:rPr lang="en-US" sz="1600" dirty="0">
                <a:latin typeface="+mj-lt"/>
              </a:rPr>
              <a:t>Broad problem set with abstract processes</a:t>
            </a:r>
          </a:p>
          <a:p>
            <a:pPr marL="285750" indent="-285750">
              <a:buFont typeface="Arial" panose="020B0604020202020204" pitchFamily="34" charset="0"/>
              <a:buChar char="•"/>
            </a:pPr>
            <a:r>
              <a:rPr lang="en-US" sz="1600" dirty="0">
                <a:latin typeface="+mj-lt"/>
              </a:rPr>
              <a:t>New members to modeling and enterprise architecture</a:t>
            </a:r>
          </a:p>
          <a:p>
            <a:pPr marL="285750" indent="-285750">
              <a:buFont typeface="Arial" panose="020B0604020202020204" pitchFamily="34" charset="0"/>
              <a:buChar char="•"/>
            </a:pPr>
            <a:r>
              <a:rPr lang="en-US" sz="1600" dirty="0">
                <a:latin typeface="+mj-lt"/>
              </a:rPr>
              <a:t>Abundance of opportunity</a:t>
            </a:r>
          </a:p>
          <a:p>
            <a:pPr marL="285750" indent="-285750">
              <a:buFont typeface="Arial" panose="020B0604020202020204" pitchFamily="34" charset="0"/>
              <a:buChar char="•"/>
            </a:pPr>
            <a:endParaRPr lang="en-US" sz="1600" dirty="0">
              <a:latin typeface="+mj-lt"/>
            </a:endParaRPr>
          </a:p>
          <a:p>
            <a:r>
              <a:rPr lang="en-US" sz="1600" dirty="0">
                <a:latin typeface="+mj-lt"/>
              </a:rPr>
              <a:t>Challenges in a Shipyard Environment:</a:t>
            </a:r>
          </a:p>
          <a:p>
            <a:pPr marL="285750" indent="-285750">
              <a:buFont typeface="Arial" panose="020B0604020202020204" pitchFamily="34" charset="0"/>
              <a:buChar char="•"/>
            </a:pPr>
            <a:r>
              <a:rPr lang="en-US" sz="1600" dirty="0">
                <a:latin typeface="+mj-lt"/>
              </a:rPr>
              <a:t>Potential setbacks with schedule and mission due to maintenance and logistics</a:t>
            </a:r>
          </a:p>
          <a:p>
            <a:pPr marL="285750" indent="-285750">
              <a:buFont typeface="Arial" panose="020B0604020202020204" pitchFamily="34" charset="0"/>
              <a:buChar char="•"/>
            </a:pPr>
            <a:r>
              <a:rPr lang="en-US" sz="1600" dirty="0">
                <a:latin typeface="+mj-lt"/>
              </a:rPr>
              <a:t>Costs</a:t>
            </a:r>
          </a:p>
          <a:p>
            <a:pPr marL="285750" indent="-285750">
              <a:buFont typeface="Arial" panose="020B0604020202020204" pitchFamily="34" charset="0"/>
              <a:buChar char="•"/>
            </a:pPr>
            <a:r>
              <a:rPr lang="en-US" sz="1600" dirty="0">
                <a:latin typeface="+mj-lt"/>
              </a:rPr>
              <a:t>Maintenance Prioritization</a:t>
            </a:r>
          </a:p>
          <a:p>
            <a:pPr marL="285750" indent="-285750">
              <a:buFont typeface="Arial" panose="020B0604020202020204" pitchFamily="34" charset="0"/>
              <a:buChar char="•"/>
            </a:pPr>
            <a:r>
              <a:rPr lang="en-US" sz="1600" dirty="0">
                <a:latin typeface="+mj-lt"/>
              </a:rPr>
              <a:t>Disparate Systems</a:t>
            </a:r>
            <a:endParaRPr lang="en-US" sz="1300" dirty="0">
              <a:latin typeface="+mj-lt"/>
            </a:endParaRPr>
          </a:p>
          <a:p>
            <a:pPr marL="285750" indent="-285750">
              <a:buFont typeface="Arial" panose="020B0604020202020204" pitchFamily="34" charset="0"/>
              <a:buChar char="•"/>
            </a:pPr>
            <a:endParaRPr lang="en-US" sz="1300" dirty="0">
              <a:latin typeface="+mj-lt"/>
            </a:endParaRPr>
          </a:p>
        </p:txBody>
      </p:sp>
      <p:sp>
        <p:nvSpPr>
          <p:cNvPr id="50" name="Rectangle 49">
            <a:extLst>
              <a:ext uri="{FF2B5EF4-FFF2-40B4-BE49-F238E27FC236}">
                <a16:creationId xmlns:a16="http://schemas.microsoft.com/office/drawing/2014/main" id="{89749A27-5537-479B-99D3-E5F4FD51342B}"/>
              </a:ext>
            </a:extLst>
          </p:cNvPr>
          <p:cNvSpPr/>
          <p:nvPr/>
        </p:nvSpPr>
        <p:spPr>
          <a:xfrm>
            <a:off x="6320876" y="1560078"/>
            <a:ext cx="2606037" cy="341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Solution</a:t>
            </a:r>
          </a:p>
        </p:txBody>
      </p:sp>
      <p:sp>
        <p:nvSpPr>
          <p:cNvPr id="51" name="TextBox 50">
            <a:extLst>
              <a:ext uri="{FF2B5EF4-FFF2-40B4-BE49-F238E27FC236}">
                <a16:creationId xmlns:a16="http://schemas.microsoft.com/office/drawing/2014/main" id="{0B02931E-5A57-44FD-9DF8-841565C4BF89}"/>
              </a:ext>
            </a:extLst>
          </p:cNvPr>
          <p:cNvSpPr txBox="1"/>
          <p:nvPr/>
        </p:nvSpPr>
        <p:spPr>
          <a:xfrm>
            <a:off x="6320874" y="1925398"/>
            <a:ext cx="2606039"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j-lt"/>
              </a:rPr>
              <a:t>Established the As-Is State to understand current policies, practices, and procedures</a:t>
            </a:r>
          </a:p>
          <a:p>
            <a:pPr marL="285750" indent="-285750">
              <a:buFont typeface="Arial" panose="020B0604020202020204" pitchFamily="34" charset="0"/>
              <a:buChar char="•"/>
            </a:pPr>
            <a:r>
              <a:rPr lang="en-US" sz="1600" dirty="0">
                <a:latin typeface="+mj-lt"/>
              </a:rPr>
              <a:t>Developed iterative and recyclable approach for the Future State to include: </a:t>
            </a:r>
          </a:p>
          <a:p>
            <a:pPr marL="742950" lvl="1" indent="-285750">
              <a:buFont typeface="Courier New" panose="02070309020205020404" pitchFamily="49" charset="0"/>
              <a:buChar char="o"/>
            </a:pPr>
            <a:r>
              <a:rPr lang="en-US" sz="1600" dirty="0">
                <a:latin typeface="+mj-lt"/>
              </a:rPr>
              <a:t>Incorporation of a 5G Network</a:t>
            </a:r>
          </a:p>
          <a:p>
            <a:pPr marL="742950" lvl="1" indent="-285750">
              <a:buFont typeface="Courier New" panose="02070309020205020404" pitchFamily="49" charset="0"/>
              <a:buChar char="o"/>
            </a:pPr>
            <a:r>
              <a:rPr lang="en-US" sz="1600" dirty="0">
                <a:latin typeface="+mj-lt"/>
              </a:rPr>
              <a:t>Fully Automated To-Be State</a:t>
            </a:r>
          </a:p>
        </p:txBody>
      </p:sp>
      <p:sp>
        <p:nvSpPr>
          <p:cNvPr id="10" name="Rectangle 9">
            <a:extLst>
              <a:ext uri="{FF2B5EF4-FFF2-40B4-BE49-F238E27FC236}">
                <a16:creationId xmlns:a16="http://schemas.microsoft.com/office/drawing/2014/main" id="{BF918E55-B0BB-4A50-B9BF-7B2CAADF22F4}"/>
              </a:ext>
            </a:extLst>
          </p:cNvPr>
          <p:cNvSpPr/>
          <p:nvPr/>
        </p:nvSpPr>
        <p:spPr>
          <a:xfrm>
            <a:off x="206410" y="1550143"/>
            <a:ext cx="3218071" cy="3517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Methodology</a:t>
            </a:r>
          </a:p>
        </p:txBody>
      </p:sp>
      <p:sp>
        <p:nvSpPr>
          <p:cNvPr id="11" name="TextBox 10">
            <a:extLst>
              <a:ext uri="{FF2B5EF4-FFF2-40B4-BE49-F238E27FC236}">
                <a16:creationId xmlns:a16="http://schemas.microsoft.com/office/drawing/2014/main" id="{6860AF44-A0DC-4D18-9363-78C1D2BD8C33}"/>
              </a:ext>
            </a:extLst>
          </p:cNvPr>
          <p:cNvSpPr txBox="1"/>
          <p:nvPr/>
        </p:nvSpPr>
        <p:spPr>
          <a:xfrm>
            <a:off x="206455" y="1913822"/>
            <a:ext cx="3217947"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j-lt"/>
              </a:rPr>
              <a:t>Conducted workings sessions to review current policies, practices, and procedures</a:t>
            </a:r>
          </a:p>
          <a:p>
            <a:pPr marL="285750" indent="-285750">
              <a:buFont typeface="Arial" panose="020B0604020202020204" pitchFamily="34" charset="0"/>
              <a:buChar char="•"/>
            </a:pPr>
            <a:r>
              <a:rPr lang="en-US" sz="1600" dirty="0">
                <a:latin typeface="+mj-lt"/>
              </a:rPr>
              <a:t>Annotated real life experiences with systematic inefficiencies and modeled areas of potential improvement</a:t>
            </a:r>
          </a:p>
          <a:p>
            <a:pPr marL="285750" indent="-285750">
              <a:buFont typeface="Arial" panose="020B0604020202020204" pitchFamily="34" charset="0"/>
              <a:buChar char="•"/>
            </a:pPr>
            <a:r>
              <a:rPr lang="en-US" sz="1600" dirty="0">
                <a:latin typeface="+mj-lt"/>
              </a:rPr>
              <a:t>Built a model to visualize the As-Is State and developed an iterative approach to incorporate new technology and processes</a:t>
            </a:r>
          </a:p>
          <a:p>
            <a:pPr marL="285750" indent="-285750">
              <a:buFont typeface="Arial" panose="020B0604020202020204" pitchFamily="34" charset="0"/>
              <a:buChar char="•"/>
            </a:pPr>
            <a:r>
              <a:rPr lang="en-US" sz="1600" dirty="0">
                <a:latin typeface="+mj-lt"/>
              </a:rPr>
              <a:t>Implemented an agile framework to show issue resolution and recyclability for solution development</a:t>
            </a:r>
          </a:p>
        </p:txBody>
      </p:sp>
    </p:spTree>
    <p:extLst>
      <p:ext uri="{BB962C8B-B14F-4D97-AF65-F5344CB8AC3E}">
        <p14:creationId xmlns:p14="http://schemas.microsoft.com/office/powerpoint/2010/main" val="30966251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2.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3.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D Template Aug 2017 4x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D Agency">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4x3.pptx" id="{E8897432-3D59-4ED5-B5B1-56FF06F72BD9}" vid="{B84DBCB9-8407-458B-BDFE-8DA055C8D5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1999</Words>
  <Application>Microsoft Office PowerPoint</Application>
  <PresentationFormat>On-screen Show (4:3)</PresentationFormat>
  <Paragraphs>233</Paragraphs>
  <Slides>25</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Calibri</vt:lpstr>
      <vt:lpstr>Calibri Light</vt:lpstr>
      <vt:lpstr>Chronicle Display Black</vt:lpstr>
      <vt:lpstr>Courier New</vt:lpstr>
      <vt:lpstr>Open Sans</vt:lpstr>
      <vt:lpstr>Verdana</vt:lpstr>
      <vt:lpstr>Wingdings 2</vt:lpstr>
      <vt:lpstr>Office Theme</vt:lpstr>
      <vt:lpstr>1_DD Template Aug 2017 4x3</vt:lpstr>
      <vt:lpstr>  </vt:lpstr>
      <vt:lpstr>NDIA System of Systems SE Committee</vt:lpstr>
      <vt:lpstr>Simple Rules of Engagement</vt:lpstr>
      <vt:lpstr>Disclaimer</vt:lpstr>
      <vt:lpstr>2021-2022 System of Systems Engineering Collaborators Information Exchange Webinars Sponsored by MITRE and NDIA SE Division</vt:lpstr>
      <vt:lpstr>Applying an MBSE Approach for Evaluating Shipyard Operations</vt:lpstr>
      <vt:lpstr>Agenda</vt:lpstr>
      <vt:lpstr>Forging the Common Vision</vt:lpstr>
      <vt:lpstr>MBSE Notional Naval Shipyard Operations Approach</vt:lpstr>
      <vt:lpstr>Critical Success Factors</vt:lpstr>
      <vt:lpstr>Context Diagram (OV-1)</vt:lpstr>
      <vt:lpstr>Strategic Taxonomy Overview</vt:lpstr>
      <vt:lpstr>As-Is State Review</vt:lpstr>
      <vt:lpstr>As-Is State Review - Unplanned Maintenance Process Flow</vt:lpstr>
      <vt:lpstr>As-Is State Review - Resource Process Flow</vt:lpstr>
      <vt:lpstr>Changes Between As-Is to 5G</vt:lpstr>
      <vt:lpstr>5G State Review</vt:lpstr>
      <vt:lpstr>5G State Review - Unplanned Maintenance Process Flow</vt:lpstr>
      <vt:lpstr>5G State Review - Resource Process Flow</vt:lpstr>
      <vt:lpstr>Changes Between 5G to Automated</vt:lpstr>
      <vt:lpstr>Automated State Review</vt:lpstr>
      <vt:lpstr>Automated State Review - Unplanned Maintenance Process Flow</vt:lpstr>
      <vt:lpstr>Automated State Review - Resource Process Flow</vt:lpstr>
      <vt:lpstr>Conclusions to an Iterative Change Approach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2020-10-22T18:03:30Z</dcterms:created>
  <dcterms:modified xsi:type="dcterms:W3CDTF">2021-05-28T12:02:47Z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2021-05-26T14:57:38Z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e9eb52d7-a546-475f-9840-98fa15d0aa48</vt:lpwstr>
  </property>
  <property fmtid="{D5CDD505-2E9C-101B-9397-08002B2CF9AE}" pid="8" name="MSIP_Label_ea60d57e-af5b-4752-ac57-3e4f28ca11dc_ContentBits">
    <vt:lpwstr>0</vt:lpwstr>
  </property>
</Properties>
</file>