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4"/>
    <p:sldMasterId id="2147484071" r:id="rId5"/>
  </p:sldMasterIdLst>
  <p:notesMasterIdLst>
    <p:notesMasterId r:id="rId26"/>
  </p:notesMasterIdLst>
  <p:sldIdLst>
    <p:sldId id="295" r:id="rId6"/>
    <p:sldId id="294" r:id="rId7"/>
    <p:sldId id="293" r:id="rId8"/>
    <p:sldId id="292" r:id="rId9"/>
    <p:sldId id="291" r:id="rId10"/>
    <p:sldId id="290" r:id="rId11"/>
    <p:sldId id="256" r:id="rId12"/>
    <p:sldId id="257" r:id="rId13"/>
    <p:sldId id="271" r:id="rId14"/>
    <p:sldId id="264" r:id="rId15"/>
    <p:sldId id="258" r:id="rId16"/>
    <p:sldId id="259" r:id="rId17"/>
    <p:sldId id="260" r:id="rId18"/>
    <p:sldId id="289" r:id="rId19"/>
    <p:sldId id="265" r:id="rId20"/>
    <p:sldId id="269" r:id="rId21"/>
    <p:sldId id="268" r:id="rId22"/>
    <p:sldId id="267" r:id="rId23"/>
    <p:sldId id="262" r:id="rId24"/>
    <p:sldId id="2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CD0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E04D3-B64C-D694-7682-CC835044A15C}" v="125" dt="2021-12-14T15:14:33.240"/>
    <p1510:client id="{43AD9AD5-6C68-99A1-0A6E-C3595395E0EE}" v="4" dt="2021-12-14T05:03:34.558"/>
    <p1510:client id="{88542EF1-3167-4924-90E9-7562FF9F2B82}" v="26" dt="2021-12-13T20:00:13.795"/>
    <p1510:client id="{92458C93-455E-4D44-93C7-7027C228F585}" v="10" vWet="11" dt="2021-12-13T20:12:28.719"/>
    <p1510:client id="{9517E9CF-105E-CD73-7DEF-60118D6617AA}" v="7" dt="2021-12-13T21:21:47.326"/>
    <p1510:client id="{A17498F3-E6EE-88D8-DD85-359DD18910EF}" v="24" dt="2021-12-13T21:05:40.428"/>
    <p1510:client id="{B9BC5BFE-50F4-449C-B30E-EC013CFD4617}" v="76" vWet="77" dt="2021-12-14T15:12:11.314"/>
    <p1510:client id="{CB75B45E-74D8-490F-9312-088BA166AABC}" v="4" dt="2021-12-13T19:47:32.665"/>
    <p1510:client id="{CF1BAA89-1BA0-49B9-B316-978A40A70CCC}" v="660" dt="2021-12-13T20:25:57.797"/>
    <p1510:client id="{D33F17A9-B047-4E3F-8701-5E1E56A9619A}" v="22" dt="2021-12-13T20:16:39.381"/>
    <p1510:client id="{E0189675-6958-40CF-9FBD-2E637FB491B9}" v="16" vWet="17" dt="2021-12-13T19:46:11.1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797" autoAdjust="0"/>
    <p:restoredTop sz="94660"/>
  </p:normalViewPr>
  <p:slideViewPr>
    <p:cSldViewPr snapToGrid="0">
      <p:cViewPr varScale="1">
        <p:scale>
          <a:sx n="79" d="100"/>
          <a:sy n="7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E617-B83E-44C5-82B0-775656FE4BA1}" type="datetimeFigureOut">
              <a:rPr lang="en-US"/>
              <a:t>12/20/2021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CF7F0-D361-4230-B4E1-2C08504E0079}" type="slidenum">
              <a:rPr lang="en-US"/>
              <a:t>‹#›</a:t>
            </a:fld>
            <a:endParaRPr lang="en-US"/>
          </a:p>
        </p:txBody>
      </p:sp>
    </p:spTree>
    <p:extLst>
      <p:ext uri="{BB962C8B-B14F-4D97-AF65-F5344CB8AC3E}">
        <p14:creationId xmlns:p14="http://schemas.microsoft.com/office/powerpoint/2010/main" val="2672303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829456-8F52-4BB1-AEC7-A39246DB8D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544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CF7F0-D361-4230-B4E1-2C08504E0079}" type="slidenum">
              <a:rPr lang="en-US" smtClean="0"/>
              <a:t>19</a:t>
            </a:fld>
            <a:endParaRPr lang="en-US"/>
          </a:p>
        </p:txBody>
      </p:sp>
    </p:spTree>
    <p:extLst>
      <p:ext uri="{BB962C8B-B14F-4D97-AF65-F5344CB8AC3E}">
        <p14:creationId xmlns:p14="http://schemas.microsoft.com/office/powerpoint/2010/main" val="319667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7955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5362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23949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1757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5743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even though various use cases show evidence </a:t>
            </a:r>
            <a:r>
              <a:rPr lang="en-US" err="1"/>
              <a:t>ofusing</a:t>
            </a:r>
            <a:r>
              <a:rPr lang="en-US"/>
              <a:t> drones in the inspection. Some obstacles prevent </a:t>
            </a:r>
            <a:r>
              <a:rPr lang="en-US" err="1"/>
              <a:t>thewide</a:t>
            </a:r>
            <a:r>
              <a:rPr lang="en-US"/>
              <a:t> adaption of usage of drones in powerline </a:t>
            </a:r>
            <a:r>
              <a:rPr lang="en-US" err="1"/>
              <a:t>Inspection;such</a:t>
            </a:r>
            <a:r>
              <a:rPr lang="en-US"/>
              <a:t> conditions involves hovering of drones at low </a:t>
            </a:r>
            <a:r>
              <a:rPr lang="en-US" err="1"/>
              <a:t>altitudefor</a:t>
            </a:r>
            <a:r>
              <a:rPr lang="en-US"/>
              <a:t> closer inspection. In those situations, small-scale drones</a:t>
            </a:r>
          </a:p>
          <a:p>
            <a:r>
              <a:rPr lang="en-US"/>
              <a:t>bring more versatility in obtaining accurate detection </a:t>
            </a:r>
            <a:r>
              <a:rPr lang="en-US" err="1"/>
              <a:t>duringthe</a:t>
            </a:r>
            <a:r>
              <a:rPr lang="en-US"/>
              <a:t> inspection. However, even in small drones, there is </a:t>
            </a:r>
            <a:r>
              <a:rPr lang="en-US" err="1"/>
              <a:t>limitedendurance</a:t>
            </a:r>
            <a:r>
              <a:rPr lang="en-US"/>
              <a:t> and cannot inspect longer distances. Also, due to </a:t>
            </a:r>
            <a:r>
              <a:rPr lang="en-US" err="1"/>
              <a:t>thelimited</a:t>
            </a:r>
            <a:r>
              <a:rPr lang="en-US"/>
              <a:t> battery power capacities on the drones, it is </a:t>
            </a:r>
            <a:r>
              <a:rPr lang="en-US" err="1"/>
              <a:t>challengingto</a:t>
            </a:r>
            <a:r>
              <a:rPr lang="en-US"/>
              <a:t> perform more extended inspection missions. In order </a:t>
            </a:r>
            <a:r>
              <a:rPr lang="en-US" err="1"/>
              <a:t>toestablish</a:t>
            </a:r>
            <a:r>
              <a:rPr lang="en-US"/>
              <a:t> several ground stations for the communication </a:t>
            </a:r>
            <a:r>
              <a:rPr lang="en-US" err="1"/>
              <a:t>tothe</a:t>
            </a:r>
            <a:r>
              <a:rPr lang="en-US"/>
              <a:t> drone, turns out to be an expensive task and is </a:t>
            </a:r>
            <a:r>
              <a:rPr lang="en-US" err="1"/>
              <a:t>notpractical</a:t>
            </a:r>
            <a:r>
              <a:rPr lang="en-US"/>
              <a:t>. There is also a very high chance of </a:t>
            </a:r>
            <a:r>
              <a:rPr lang="en-US" err="1"/>
              <a:t>experiencingthe</a:t>
            </a:r>
            <a:r>
              <a:rPr lang="en-US"/>
              <a:t> communication loss between the ground and the </a:t>
            </a:r>
            <a:r>
              <a:rPr lang="en-US" err="1"/>
              <a:t>dronewhile</a:t>
            </a:r>
            <a:r>
              <a:rPr lang="en-US"/>
              <a:t> performing the inspection. </a:t>
            </a:r>
          </a:p>
          <a:p>
            <a:endParaRPr lang="en-US">
              <a:cs typeface="Calibri"/>
            </a:endParaRPr>
          </a:p>
        </p:txBody>
      </p:sp>
      <p:sp>
        <p:nvSpPr>
          <p:cNvPr id="4" name="Slide Number Placeholder 3"/>
          <p:cNvSpPr>
            <a:spLocks noGrp="1"/>
          </p:cNvSpPr>
          <p:nvPr>
            <p:ph type="sldNum" sz="quarter" idx="5"/>
          </p:nvPr>
        </p:nvSpPr>
        <p:spPr/>
        <p:txBody>
          <a:bodyPr/>
          <a:lstStyle/>
          <a:p>
            <a:fld id="{B23CF7F0-D361-4230-B4E1-2C08504E0079}" type="slidenum">
              <a:rPr lang="en-US"/>
              <a:t>10</a:t>
            </a:fld>
            <a:endParaRPr lang="en-US"/>
          </a:p>
        </p:txBody>
      </p:sp>
    </p:spTree>
    <p:extLst>
      <p:ext uri="{BB962C8B-B14F-4D97-AF65-F5344CB8AC3E}">
        <p14:creationId xmlns:p14="http://schemas.microsoft.com/office/powerpoint/2010/main" val="3520088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a:t>Q-learning is used to train the model </a:t>
            </a:r>
          </a:p>
          <a:p>
            <a:pPr marL="285750" indent="-285750">
              <a:buFont typeface="Arial,Sans-Serif"/>
              <a:buChar char="•"/>
            </a:pPr>
            <a:r>
              <a:rPr lang="en-US"/>
              <a:t>By providing a state and action scenario using exploiting and exploring techniques by updating the table and assigning the reward based on the agent’s actions. </a:t>
            </a:r>
          </a:p>
        </p:txBody>
      </p:sp>
      <p:sp>
        <p:nvSpPr>
          <p:cNvPr id="4" name="Slide Number Placeholder 3"/>
          <p:cNvSpPr>
            <a:spLocks noGrp="1"/>
          </p:cNvSpPr>
          <p:nvPr>
            <p:ph type="sldNum" sz="quarter" idx="5"/>
          </p:nvPr>
        </p:nvSpPr>
        <p:spPr/>
        <p:txBody>
          <a:bodyPr/>
          <a:lstStyle/>
          <a:p>
            <a:fld id="{B23CF7F0-D361-4230-B4E1-2C08504E0079}" type="slidenum">
              <a:rPr lang="en-US"/>
              <a:t>12</a:t>
            </a:fld>
            <a:endParaRPr lang="en-US"/>
          </a:p>
        </p:txBody>
      </p:sp>
    </p:spTree>
    <p:extLst>
      <p:ext uri="{BB962C8B-B14F-4D97-AF65-F5344CB8AC3E}">
        <p14:creationId xmlns:p14="http://schemas.microsoft.com/office/powerpoint/2010/main" val="50701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3CF7F0-D361-4230-B4E1-2C08504E0079}" type="slidenum">
              <a:rPr lang="en-US" smtClean="0"/>
              <a:t>15</a:t>
            </a:fld>
            <a:endParaRPr lang="en-US"/>
          </a:p>
        </p:txBody>
      </p:sp>
    </p:spTree>
    <p:extLst>
      <p:ext uri="{BB962C8B-B14F-4D97-AF65-F5344CB8AC3E}">
        <p14:creationId xmlns:p14="http://schemas.microsoft.com/office/powerpoint/2010/main" val="48096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7527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785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079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a:t>”</a:t>
            </a:r>
          </a:p>
        </p:txBody>
      </p:sp>
    </p:spTree>
    <p:extLst>
      <p:ext uri="{BB962C8B-B14F-4D97-AF65-F5344CB8AC3E}">
        <p14:creationId xmlns:p14="http://schemas.microsoft.com/office/powerpoint/2010/main" val="1302138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33998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93768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12/20/2021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57046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181368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32807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F1BC63-E2E8-422E-8BAB-5BF395DEAC48}"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1277625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1BC63-E2E8-422E-8BAB-5BF395DEAC48}"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84769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09A250-FF31-4206-8172-F9D3106AACB1}" type="datetimeFigureOut">
              <a:rPr lang="en-US" dirty="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290061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F1BC63-E2E8-422E-8BAB-5BF395DEAC48}"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1047235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F1BC63-E2E8-422E-8BAB-5BF395DEAC48}"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3795653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F1BC63-E2E8-422E-8BAB-5BF395DEAC48}" type="datetimeFigureOut">
              <a:rPr lang="en-US" smtClean="0"/>
              <a:t>12/20/2021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4206711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F1BC63-E2E8-422E-8BAB-5BF395DEAC48}" type="datetimeFigureOut">
              <a:rPr lang="en-US" smtClean="0"/>
              <a:t>12/20/2021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1854340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1BC63-E2E8-422E-8BAB-5BF395DEAC48}" type="datetimeFigureOut">
              <a:rPr lang="en-US" smtClean="0"/>
              <a:t>12/20/2021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3263231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F1BC63-E2E8-422E-8BAB-5BF395DEAC48}"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1911399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F1BC63-E2E8-422E-8BAB-5BF395DEAC48}"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1711699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1BC63-E2E8-422E-8BAB-5BF395DEAC48}"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1837940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F1BC63-E2E8-422E-8BAB-5BF395DEAC48}"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905FF-7898-44AD-8B86-3EC09BFE3A18}" type="slidenum">
              <a:rPr lang="en-US" smtClean="0"/>
              <a:t>‹#›</a:t>
            </a:fld>
            <a:endParaRPr lang="en-US"/>
          </a:p>
        </p:txBody>
      </p:sp>
    </p:spTree>
    <p:extLst>
      <p:ext uri="{BB962C8B-B14F-4D97-AF65-F5344CB8AC3E}">
        <p14:creationId xmlns:p14="http://schemas.microsoft.com/office/powerpoint/2010/main" val="347881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1331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71130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726230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12/20/2021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3256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12/20/2021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7176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12/20/2021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0940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38868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12/20/2021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878584265"/>
      </p:ext>
    </p:extLst>
  </p:cSld>
  <p:clrMap bg1="dk1" tx1="lt1" bg2="dk2" tx2="lt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1BC63-E2E8-422E-8BAB-5BF395DEAC48}" type="datetimeFigureOut">
              <a:rPr lang="en-US" smtClean="0"/>
              <a:t>12/20/2021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905FF-7898-44AD-8B86-3EC09BFE3A18}" type="slidenum">
              <a:rPr lang="en-US" smtClean="0"/>
              <a:t>‹#›</a:t>
            </a:fld>
            <a:endParaRPr lang="en-US"/>
          </a:p>
        </p:txBody>
      </p:sp>
    </p:spTree>
    <p:extLst>
      <p:ext uri="{BB962C8B-B14F-4D97-AF65-F5344CB8AC3E}">
        <p14:creationId xmlns:p14="http://schemas.microsoft.com/office/powerpoint/2010/main" val="633252790"/>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itre.tahoe.appsembler.com/blog"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sosecie@mitr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mailto:joavila@uiwt.edu" TargetMode="External"/><Relationship Id="rId2" Type="http://schemas.openxmlformats.org/officeDocument/2006/relationships/hyperlink" Target="mailto:vemula@uiwtx.edu"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mailto:mfrye@uiwtx.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4967-5AB8-479E-9678-2B68AE6DECF8}"/>
              </a:ext>
            </a:extLst>
          </p:cNvPr>
          <p:cNvSpPr>
            <a:spLocks noGrp="1"/>
          </p:cNvSpPr>
          <p:nvPr>
            <p:ph type="title"/>
          </p:nvPr>
        </p:nvSpPr>
        <p:spPr/>
        <p:txBody>
          <a:bodyPr/>
          <a:lstStyle/>
          <a:p>
            <a:r>
              <a:rPr lang="en-US"/>
              <a:t>  </a:t>
            </a:r>
          </a:p>
        </p:txBody>
      </p:sp>
      <p:sp>
        <p:nvSpPr>
          <p:cNvPr id="4" name="Title 5">
            <a:extLst>
              <a:ext uri="{FF2B5EF4-FFF2-40B4-BE49-F238E27FC236}">
                <a16:creationId xmlns:a16="http://schemas.microsoft.com/office/drawing/2014/main" id="{2F212F92-640B-4ABC-957A-25AA65232026}"/>
              </a:ext>
            </a:extLst>
          </p:cNvPr>
          <p:cNvSpPr txBox="1">
            <a:spLocks/>
          </p:cNvSpPr>
          <p:nvPr/>
        </p:nvSpPr>
        <p:spPr>
          <a:xfrm>
            <a:off x="1523999" y="609601"/>
            <a:ext cx="9144000" cy="1983239"/>
          </a:xfrm>
          <a:prstGeom prst="rect">
            <a:avLst/>
          </a:prstGeom>
        </p:spPr>
        <p:txBody>
          <a:bodyPr anchor="ctr" anchorCtr="0">
            <a:noAutofit/>
          </a:bodyPr>
          <a:lstStyle>
            <a:lvl1pPr algn="ctr" rtl="0" eaLnBrk="0" fontAlgn="base" hangingPunct="0">
              <a:spcBef>
                <a:spcPct val="0"/>
              </a:spcBef>
              <a:spcAft>
                <a:spcPct val="0"/>
              </a:spcAft>
              <a:defRPr sz="4000" b="1">
                <a:ln>
                  <a:solidFill>
                    <a:sysClr val="windowText" lastClr="000000"/>
                  </a:solidFill>
                </a:ln>
                <a:solidFill>
                  <a:srgbClr val="FFFF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defTabSz="457200">
              <a:lnSpc>
                <a:spcPct val="80000"/>
              </a:lnSpc>
              <a:spcBef>
                <a:spcPct val="20000"/>
              </a:spcBef>
            </a:pPr>
            <a:r>
              <a:rPr lang="en-US" sz="2800" b="0" kern="0">
                <a:ln w="0"/>
                <a:solidFill>
                  <a:prstClr val="black"/>
                </a:solidFill>
                <a:effectLst/>
                <a:latin typeface="Calibri" panose="020F0502020204030204"/>
              </a:rPr>
              <a:t>Welcome to the</a:t>
            </a:r>
            <a:br>
              <a:rPr lang="en-US" sz="2800" b="0" kern="0">
                <a:ln w="0"/>
                <a:solidFill>
                  <a:prstClr val="black"/>
                </a:solidFill>
                <a:effectLst/>
                <a:latin typeface="Calibri" panose="020F0502020204030204"/>
              </a:rPr>
            </a:br>
            <a:r>
              <a:rPr lang="en-US" sz="2800" b="0" kern="0">
                <a:ln w="0"/>
                <a:solidFill>
                  <a:prstClr val="black"/>
                </a:solidFill>
                <a:effectLst/>
                <a:latin typeface="Calibri" panose="020F0502020204030204"/>
              </a:rPr>
              <a:t>2021 System of Systems Engineering Collaborators Information Exchange (SoSECIE)</a:t>
            </a:r>
          </a:p>
        </p:txBody>
      </p:sp>
      <p:sp>
        <p:nvSpPr>
          <p:cNvPr id="5" name="object 2">
            <a:extLst>
              <a:ext uri="{FF2B5EF4-FFF2-40B4-BE49-F238E27FC236}">
                <a16:creationId xmlns:a16="http://schemas.microsoft.com/office/drawing/2014/main" id="{54A0A089-7DAB-4613-94B1-E2600C759828}"/>
              </a:ext>
            </a:extLst>
          </p:cNvPr>
          <p:cNvSpPr txBox="1">
            <a:spLocks/>
          </p:cNvSpPr>
          <p:nvPr/>
        </p:nvSpPr>
        <p:spPr>
          <a:xfrm>
            <a:off x="1600200" y="4114801"/>
            <a:ext cx="9144000" cy="2493891"/>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defTabSz="457200">
              <a:buNone/>
            </a:pPr>
            <a:r>
              <a:rPr lang="en-US" sz="2300" i="1" kern="0">
                <a:solidFill>
                  <a:prstClr val="black"/>
                </a:solidFill>
                <a:latin typeface="Calibri" panose="020F0502020204030204"/>
              </a:rPr>
              <a:t>We will start at 11AM Eastern Time</a:t>
            </a:r>
          </a:p>
          <a:p>
            <a:pPr marL="0" indent="0" algn="ctr" defTabSz="457200">
              <a:buNone/>
            </a:pPr>
            <a:r>
              <a:rPr lang="en-US" sz="2300" i="1" kern="0">
                <a:solidFill>
                  <a:prstClr val="black"/>
                </a:solidFill>
                <a:latin typeface="Calibri" panose="020F0502020204030204"/>
              </a:rPr>
              <a:t>You can download today’s presentation from the SoSECIE Website:</a:t>
            </a:r>
          </a:p>
          <a:p>
            <a:pPr marL="0" indent="0" algn="ctr" defTabSz="457200">
              <a:buNone/>
            </a:pPr>
            <a:r>
              <a:rPr lang="en-US" sz="2300" i="1" kern="0">
                <a:solidFill>
                  <a:prstClr val="black"/>
                </a:solidFill>
                <a:latin typeface="Calibri" panose="020F0502020204030204"/>
                <a:hlinkClick r:id="rId3"/>
              </a:rPr>
              <a:t>https://mitre.tahoe.appsembler.com/blog </a:t>
            </a:r>
            <a:endParaRPr lang="en-US" sz="2300" i="1" kern="0">
              <a:solidFill>
                <a:prstClr val="black"/>
              </a:solidFill>
              <a:latin typeface="Calibri" panose="020F0502020204030204"/>
            </a:endParaRPr>
          </a:p>
          <a:p>
            <a:pPr marL="0" indent="0" algn="ctr" defTabSz="457200">
              <a:buNone/>
            </a:pPr>
            <a:r>
              <a:rPr lang="en-US" sz="2300" i="1" kern="0">
                <a:solidFill>
                  <a:prstClr val="black"/>
                </a:solidFill>
                <a:latin typeface="Calibri" panose="020F0502020204030204"/>
              </a:rPr>
              <a:t>To add/remove yourself from the email list or suggest a future topic or</a:t>
            </a:r>
          </a:p>
          <a:p>
            <a:pPr marL="0" indent="0" algn="ctr" defTabSz="457200">
              <a:buNone/>
            </a:pPr>
            <a:r>
              <a:rPr lang="en-US" sz="2300" i="1" kern="0">
                <a:solidFill>
                  <a:prstClr val="black"/>
                </a:solidFill>
                <a:latin typeface="Calibri" panose="020F0502020204030204"/>
              </a:rPr>
              <a:t>speaker, send an email to </a:t>
            </a:r>
            <a:r>
              <a:rPr lang="en-US" sz="2300" i="1" kern="0">
                <a:solidFill>
                  <a:prstClr val="black"/>
                </a:solidFill>
                <a:latin typeface="Calibri" panose="020F0502020204030204"/>
                <a:hlinkClick r:id="rId4"/>
              </a:rPr>
              <a:t>sosecie@mitre.org</a:t>
            </a:r>
            <a:r>
              <a:rPr lang="en-US" sz="2300" i="1" kern="0">
                <a:solidFill>
                  <a:prstClr val="black"/>
                </a:solidFill>
                <a:latin typeface="Calibri" panose="020F0502020204030204"/>
              </a:rPr>
              <a:t> </a:t>
            </a:r>
            <a:endParaRPr lang="en-US" kern="0">
              <a:solidFill>
                <a:prstClr val="black"/>
              </a:solidFill>
              <a:latin typeface="Calibri" panose="020F0502020204030204"/>
            </a:endParaRPr>
          </a:p>
        </p:txBody>
      </p:sp>
      <p:sp>
        <p:nvSpPr>
          <p:cNvPr id="9" name="Title 3">
            <a:extLst>
              <a:ext uri="{FF2B5EF4-FFF2-40B4-BE49-F238E27FC236}">
                <a16:creationId xmlns:a16="http://schemas.microsoft.com/office/drawing/2014/main" id="{6AB7CFD5-FA73-4AA6-8A09-9CC5BFF7A2CF}"/>
              </a:ext>
            </a:extLst>
          </p:cNvPr>
          <p:cNvSpPr txBox="1">
            <a:spLocks/>
          </p:cNvSpPr>
          <p:nvPr/>
        </p:nvSpPr>
        <p:spPr>
          <a:xfrm>
            <a:off x="1600202" y="126524"/>
            <a:ext cx="9143999" cy="838415"/>
          </a:xfrm>
          <a:prstGeom prst="rect">
            <a:avLst/>
          </a:prstGeom>
        </p:spPr>
        <p:txBody>
          <a:bodyPr anchor="ctr" anchorCtr="0"/>
          <a:lstStyle>
            <a:lvl1pPr algn="ctr" rtl="0" eaLnBrk="0" fontAlgn="base" hangingPunct="0">
              <a:spcBef>
                <a:spcPct val="0"/>
              </a:spcBef>
              <a:spcAft>
                <a:spcPct val="0"/>
              </a:spcAft>
              <a:defRPr sz="4000" b="1">
                <a:ln>
                  <a:solidFill>
                    <a:sysClr val="windowText" lastClr="000000"/>
                  </a:solidFill>
                </a:ln>
                <a:solidFill>
                  <a:srgbClr val="FFFF00"/>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defTabSz="457200"/>
            <a:r>
              <a:rPr lang="en-US" kern="0" err="1">
                <a:ln w="0"/>
                <a:solidFill>
                  <a:prstClr val="black"/>
                </a:solidFill>
                <a:effectLst>
                  <a:outerShdw blurRad="38100" dist="19050" dir="2700000" algn="tl" rotWithShape="0">
                    <a:prstClr val="black">
                      <a:alpha val="40000"/>
                    </a:prstClr>
                  </a:outerShdw>
                </a:effectLst>
                <a:latin typeface="Calibri Light" panose="020F0302020204030204"/>
              </a:rPr>
              <a:t>SoSECIE</a:t>
            </a:r>
            <a:r>
              <a:rPr lang="en-US" kern="0">
                <a:ln w="0"/>
                <a:solidFill>
                  <a:prstClr val="black"/>
                </a:solidFill>
                <a:effectLst>
                  <a:outerShdw blurRad="38100" dist="19050" dir="2700000" algn="tl" rotWithShape="0">
                    <a:prstClr val="black">
                      <a:alpha val="40000"/>
                    </a:prstClr>
                  </a:outerShdw>
                </a:effectLst>
                <a:latin typeface="Calibri Light" panose="020F0302020204030204"/>
              </a:rPr>
              <a:t> Webinar</a:t>
            </a:r>
          </a:p>
        </p:txBody>
      </p:sp>
      <p:pic>
        <p:nvPicPr>
          <p:cNvPr id="3" name="Picture 2">
            <a:extLst>
              <a:ext uri="{FF2B5EF4-FFF2-40B4-BE49-F238E27FC236}">
                <a16:creationId xmlns:a16="http://schemas.microsoft.com/office/drawing/2014/main" id="{38B55566-EFC0-4D79-B8B4-1B7C8D75C4C8}"/>
              </a:ext>
            </a:extLst>
          </p:cNvPr>
          <p:cNvPicPr>
            <a:picLocks noChangeAspect="1"/>
          </p:cNvPicPr>
          <p:nvPr/>
        </p:nvPicPr>
        <p:blipFill>
          <a:blip r:embed="rId5"/>
          <a:stretch>
            <a:fillRect/>
          </a:stretch>
        </p:blipFill>
        <p:spPr>
          <a:xfrm>
            <a:off x="2521310" y="2507682"/>
            <a:ext cx="2786836" cy="1266744"/>
          </a:xfrm>
          <a:prstGeom prst="rect">
            <a:avLst/>
          </a:prstGeom>
        </p:spPr>
      </p:pic>
      <p:pic>
        <p:nvPicPr>
          <p:cNvPr id="6" name="Picture 5">
            <a:extLst>
              <a:ext uri="{FF2B5EF4-FFF2-40B4-BE49-F238E27FC236}">
                <a16:creationId xmlns:a16="http://schemas.microsoft.com/office/drawing/2014/main" id="{D1B09488-14A6-47D3-BFF8-F9A1F7DFB378}"/>
              </a:ext>
            </a:extLst>
          </p:cNvPr>
          <p:cNvPicPr>
            <a:picLocks noChangeAspect="1"/>
          </p:cNvPicPr>
          <p:nvPr/>
        </p:nvPicPr>
        <p:blipFill>
          <a:blip r:embed="rId6"/>
          <a:stretch>
            <a:fillRect/>
          </a:stretch>
        </p:blipFill>
        <p:spPr>
          <a:xfrm>
            <a:off x="5790459" y="2553123"/>
            <a:ext cx="4046199" cy="1200521"/>
          </a:xfrm>
          <a:prstGeom prst="rect">
            <a:avLst/>
          </a:prstGeom>
        </p:spPr>
      </p:pic>
    </p:spTree>
    <p:extLst>
      <p:ext uri="{BB962C8B-B14F-4D97-AF65-F5344CB8AC3E}">
        <p14:creationId xmlns:p14="http://schemas.microsoft.com/office/powerpoint/2010/main" val="1681349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9AF8-723B-449C-B70E-5B8CBBE8A7C9}"/>
              </a:ext>
            </a:extLst>
          </p:cNvPr>
          <p:cNvSpPr>
            <a:spLocks noGrp="1"/>
          </p:cNvSpPr>
          <p:nvPr>
            <p:ph type="title"/>
          </p:nvPr>
        </p:nvSpPr>
        <p:spPr/>
        <p:txBody>
          <a:bodyPr/>
          <a:lstStyle/>
          <a:p>
            <a:r>
              <a:rPr lang="en-US">
                <a:solidFill>
                  <a:schemeClr val="accent1"/>
                </a:solidFill>
                <a:cs typeface="Calibri Light"/>
              </a:rPr>
              <a:t>Problem Statement</a:t>
            </a:r>
          </a:p>
        </p:txBody>
      </p:sp>
      <p:sp>
        <p:nvSpPr>
          <p:cNvPr id="3" name="Content Placeholder 2">
            <a:extLst>
              <a:ext uri="{FF2B5EF4-FFF2-40B4-BE49-F238E27FC236}">
                <a16:creationId xmlns:a16="http://schemas.microsoft.com/office/drawing/2014/main" id="{C7F1DE01-B098-476E-938D-CFC79DF3A195}"/>
              </a:ext>
            </a:extLst>
          </p:cNvPr>
          <p:cNvSpPr>
            <a:spLocks noGrp="1"/>
          </p:cNvSpPr>
          <p:nvPr>
            <p:ph idx="1"/>
          </p:nvPr>
        </p:nvSpPr>
        <p:spPr>
          <a:xfrm>
            <a:off x="847380" y="1825625"/>
            <a:ext cx="6733143" cy="4351338"/>
          </a:xfrm>
        </p:spPr>
        <p:txBody>
          <a:bodyPr vert="horz" lIns="91440" tIns="45720" rIns="91440" bIns="45720" rtlCol="0" anchor="t">
            <a:normAutofit/>
          </a:bodyPr>
          <a:lstStyle/>
          <a:p>
            <a:r>
              <a:rPr lang="en-US" dirty="0">
                <a:ea typeface="+mn-lt"/>
                <a:cs typeface="+mn-lt"/>
              </a:rPr>
              <a:t>Hovering of drones at </a:t>
            </a:r>
            <a:r>
              <a:rPr lang="en-US" i="1" dirty="0">
                <a:ea typeface="+mn-lt"/>
                <a:cs typeface="+mn-lt"/>
              </a:rPr>
              <a:t>low altitude</a:t>
            </a:r>
            <a:r>
              <a:rPr lang="en-US" dirty="0">
                <a:ea typeface="+mn-lt"/>
                <a:cs typeface="+mn-lt"/>
              </a:rPr>
              <a:t> </a:t>
            </a:r>
          </a:p>
          <a:p>
            <a:r>
              <a:rPr lang="en-US" dirty="0">
                <a:ea typeface="+mn-lt"/>
                <a:cs typeface="+mn-lt"/>
              </a:rPr>
              <a:t>Cannot inspect longer distances, due to its </a:t>
            </a:r>
            <a:r>
              <a:rPr lang="en-US" i="1" dirty="0">
                <a:ea typeface="+mn-lt"/>
                <a:cs typeface="+mn-lt"/>
              </a:rPr>
              <a:t>limited endurance</a:t>
            </a:r>
            <a:endParaRPr lang="en-US" dirty="0">
              <a:ea typeface="+mn-lt"/>
              <a:cs typeface="+mn-lt"/>
            </a:endParaRPr>
          </a:p>
          <a:p>
            <a:r>
              <a:rPr lang="en-US" i="1" dirty="0">
                <a:ea typeface="+mn-lt"/>
                <a:cs typeface="+mn-lt"/>
              </a:rPr>
              <a:t>Limited battery power</a:t>
            </a:r>
            <a:r>
              <a:rPr lang="en-US" dirty="0">
                <a:ea typeface="+mn-lt"/>
                <a:cs typeface="+mn-lt"/>
              </a:rPr>
              <a:t> capacities on the drones</a:t>
            </a:r>
          </a:p>
          <a:p>
            <a:r>
              <a:rPr lang="en-US" i="1" dirty="0">
                <a:ea typeface="+mn-lt"/>
                <a:cs typeface="+mn-lt"/>
              </a:rPr>
              <a:t>Challenging</a:t>
            </a:r>
            <a:r>
              <a:rPr lang="en-US" dirty="0">
                <a:ea typeface="+mn-lt"/>
                <a:cs typeface="+mn-lt"/>
              </a:rPr>
              <a:t> to perform more </a:t>
            </a:r>
            <a:r>
              <a:rPr lang="en-US" i="1" dirty="0">
                <a:ea typeface="+mn-lt"/>
                <a:cs typeface="+mn-lt"/>
              </a:rPr>
              <a:t>extended inspection missions</a:t>
            </a:r>
            <a:endParaRPr lang="en-US" dirty="0">
              <a:ea typeface="+mn-lt"/>
              <a:cs typeface="+mn-lt"/>
            </a:endParaRPr>
          </a:p>
          <a:p>
            <a:r>
              <a:rPr lang="en-US" i="1" dirty="0">
                <a:ea typeface="+mn-lt"/>
                <a:cs typeface="+mn-lt"/>
              </a:rPr>
              <a:t>Expensive task</a:t>
            </a:r>
            <a:r>
              <a:rPr lang="en-US" dirty="0">
                <a:ea typeface="+mn-lt"/>
                <a:cs typeface="+mn-lt"/>
              </a:rPr>
              <a:t> to establish several ground stations for the </a:t>
            </a:r>
            <a:r>
              <a:rPr lang="en-US" i="1" dirty="0">
                <a:ea typeface="+mn-lt"/>
                <a:cs typeface="+mn-lt"/>
              </a:rPr>
              <a:t>communication</a:t>
            </a:r>
            <a:r>
              <a:rPr lang="en-US" dirty="0">
                <a:ea typeface="+mn-lt"/>
                <a:cs typeface="+mn-lt"/>
              </a:rPr>
              <a:t> to the drone and is not practical </a:t>
            </a:r>
          </a:p>
          <a:p>
            <a:endParaRPr lang="en-US">
              <a:cs typeface="Calibri" panose="020F0502020204030204"/>
            </a:endParaRPr>
          </a:p>
          <a:p>
            <a:endParaRPr lang="en-US">
              <a:cs typeface="Calibri" panose="020F0502020204030204"/>
            </a:endParaRPr>
          </a:p>
        </p:txBody>
      </p:sp>
      <p:pic>
        <p:nvPicPr>
          <p:cNvPr id="4" name="Picture 5" descr="A picture containing text, tree, outdoor, sign&#10;&#10;Description automatically generated">
            <a:extLst>
              <a:ext uri="{FF2B5EF4-FFF2-40B4-BE49-F238E27FC236}">
                <a16:creationId xmlns:a16="http://schemas.microsoft.com/office/drawing/2014/main" id="{34503475-3A67-466E-A650-3F56D92D14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9599" y="2499893"/>
            <a:ext cx="3691254" cy="2072859"/>
          </a:xfrm>
          <a:prstGeom prst="rect">
            <a:avLst/>
          </a:prstGeom>
        </p:spPr>
      </p:pic>
      <p:sp>
        <p:nvSpPr>
          <p:cNvPr id="6" name="TextBox 5">
            <a:extLst>
              <a:ext uri="{FF2B5EF4-FFF2-40B4-BE49-F238E27FC236}">
                <a16:creationId xmlns:a16="http://schemas.microsoft.com/office/drawing/2014/main" id="{7C8D879A-E685-48C8-8676-35267A4CF888}"/>
              </a:ext>
            </a:extLst>
          </p:cNvPr>
          <p:cNvSpPr txBox="1"/>
          <p:nvPr/>
        </p:nvSpPr>
        <p:spPr>
          <a:xfrm>
            <a:off x="7790763" y="4660136"/>
            <a:ext cx="4404910"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ea typeface="+mn-lt"/>
                <a:cs typeface="+mn-lt"/>
              </a:rPr>
              <a:t>S. Vemula and M. Frye, "Real-Time Powerline Detection System for an Unmanned Aircraft System," 2020 IEEE International Conference on Systems, Man, and Cybernetics (SMC), 2020, pp. 4493-4497, </a:t>
            </a:r>
            <a:r>
              <a:rPr lang="en-US" sz="700" err="1">
                <a:ea typeface="+mn-lt"/>
                <a:cs typeface="+mn-lt"/>
              </a:rPr>
              <a:t>doi</a:t>
            </a:r>
            <a:r>
              <a:rPr lang="en-US" sz="700">
                <a:ea typeface="+mn-lt"/>
                <a:cs typeface="+mn-lt"/>
              </a:rPr>
              <a:t>: 10.1109/SMC42975.2020.9283354.</a:t>
            </a:r>
            <a:endParaRPr lang="en-US" sz="1000">
              <a:ea typeface="+mn-lt"/>
              <a:cs typeface="+mn-lt"/>
            </a:endParaRPr>
          </a:p>
        </p:txBody>
      </p:sp>
      <p:pic>
        <p:nvPicPr>
          <p:cNvPr id="8" name="Picture 7" descr="A picture containing text, skiing&#10;&#10;Description automatically generated">
            <a:extLst>
              <a:ext uri="{FF2B5EF4-FFF2-40B4-BE49-F238E27FC236}">
                <a16:creationId xmlns:a16="http://schemas.microsoft.com/office/drawing/2014/main" id="{1340AD3F-67FA-4492-9FE0-7EF821151FEC}"/>
              </a:ext>
            </a:extLst>
          </p:cNvPr>
          <p:cNvPicPr>
            <a:picLocks noChangeAspect="1"/>
          </p:cNvPicPr>
          <p:nvPr/>
        </p:nvPicPr>
        <p:blipFill>
          <a:blip r:embed="rId4"/>
          <a:stretch>
            <a:fillRect/>
          </a:stretch>
        </p:blipFill>
        <p:spPr>
          <a:xfrm>
            <a:off x="10114547" y="1419"/>
            <a:ext cx="1467853" cy="1296576"/>
          </a:xfrm>
          <a:prstGeom prst="rect">
            <a:avLst/>
          </a:prstGeom>
        </p:spPr>
      </p:pic>
      <p:pic>
        <p:nvPicPr>
          <p:cNvPr id="10" name="Picture 5" descr="Logo&#10;&#10;Description automatically generated">
            <a:extLst>
              <a:ext uri="{FF2B5EF4-FFF2-40B4-BE49-F238E27FC236}">
                <a16:creationId xmlns:a16="http://schemas.microsoft.com/office/drawing/2014/main" id="{73599387-8514-4FBF-8283-4402C03D4D6A}"/>
              </a:ext>
            </a:extLst>
          </p:cNvPr>
          <p:cNvPicPr>
            <a:picLocks noChangeAspect="1"/>
          </p:cNvPicPr>
          <p:nvPr/>
        </p:nvPicPr>
        <p:blipFill>
          <a:blip r:embed="rId5"/>
          <a:stretch>
            <a:fillRect/>
          </a:stretch>
        </p:blipFill>
        <p:spPr>
          <a:xfrm>
            <a:off x="6532" y="5405003"/>
            <a:ext cx="1279157" cy="1472030"/>
          </a:xfrm>
          <a:prstGeom prst="rect">
            <a:avLst/>
          </a:prstGeom>
        </p:spPr>
      </p:pic>
    </p:spTree>
    <p:extLst>
      <p:ext uri="{BB962C8B-B14F-4D97-AF65-F5344CB8AC3E}">
        <p14:creationId xmlns:p14="http://schemas.microsoft.com/office/powerpoint/2010/main" val="48687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9AF8-723B-449C-B70E-5B8CBBE8A7C9}"/>
              </a:ext>
            </a:extLst>
          </p:cNvPr>
          <p:cNvSpPr>
            <a:spLocks noGrp="1"/>
          </p:cNvSpPr>
          <p:nvPr>
            <p:ph type="title"/>
          </p:nvPr>
        </p:nvSpPr>
        <p:spPr/>
        <p:txBody>
          <a:bodyPr/>
          <a:lstStyle/>
          <a:p>
            <a:r>
              <a:rPr lang="en-US">
                <a:solidFill>
                  <a:schemeClr val="accent1"/>
                </a:solidFill>
                <a:cs typeface="Calibri Light"/>
              </a:rPr>
              <a:t>Proposed System</a:t>
            </a:r>
          </a:p>
        </p:txBody>
      </p:sp>
      <p:pic>
        <p:nvPicPr>
          <p:cNvPr id="4" name="Picture 4" descr="Diagram&#10;&#10;Description automatically generated">
            <a:extLst>
              <a:ext uri="{FF2B5EF4-FFF2-40B4-BE49-F238E27FC236}">
                <a16:creationId xmlns:a16="http://schemas.microsoft.com/office/drawing/2014/main" id="{9C2743BF-1EC0-46ED-AAAF-28CEA2D449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5200" y="1439564"/>
            <a:ext cx="3709266" cy="5061355"/>
          </a:xfrm>
          <a:prstGeom prst="rect">
            <a:avLst/>
          </a:prstGeom>
        </p:spPr>
      </p:pic>
      <p:sp>
        <p:nvSpPr>
          <p:cNvPr id="8" name="TextBox 7">
            <a:extLst>
              <a:ext uri="{FF2B5EF4-FFF2-40B4-BE49-F238E27FC236}">
                <a16:creationId xmlns:a16="http://schemas.microsoft.com/office/drawing/2014/main" id="{160C6A50-4F01-4892-B261-AF6520A5ACE5}"/>
              </a:ext>
            </a:extLst>
          </p:cNvPr>
          <p:cNvSpPr txBox="1"/>
          <p:nvPr/>
        </p:nvSpPr>
        <p:spPr>
          <a:xfrm>
            <a:off x="762977" y="1525826"/>
            <a:ext cx="5840021" cy="31188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457200">
              <a:spcBef>
                <a:spcPts val="1000"/>
              </a:spcBef>
              <a:buClr>
                <a:schemeClr val="accent1"/>
              </a:buClr>
              <a:buSzPct val="80000"/>
              <a:buFont typeface="Wingdings 3" charset="2"/>
              <a:buChar char=""/>
            </a:pPr>
            <a:r>
              <a:rPr lang="en-US" sz="2000" dirty="0">
                <a:latin typeface="+mj-lt"/>
                <a:ea typeface="+mj-ea"/>
                <a:cs typeface="Calibri"/>
              </a:rPr>
              <a:t>Unmanned Ground Vehicle (UGV) system that will take tasks from the human control system to drive through the path determined</a:t>
            </a:r>
            <a:endParaRPr lang="en-US">
              <a:ea typeface="+mj-ea"/>
            </a:endParaRPr>
          </a:p>
          <a:p>
            <a:pPr marL="342900" indent="-342900" defTabSz="457200">
              <a:spcBef>
                <a:spcPts val="1000"/>
              </a:spcBef>
              <a:buClr>
                <a:schemeClr val="accent1"/>
              </a:buClr>
              <a:buSzPct val="80000"/>
              <a:buFont typeface="Wingdings 3" charset="2"/>
              <a:buChar char=""/>
            </a:pPr>
            <a:r>
              <a:rPr lang="en-US" sz="2000" dirty="0">
                <a:latin typeface="+mj-lt"/>
                <a:ea typeface="+mj-ea"/>
                <a:cs typeface="Calibri"/>
              </a:rPr>
              <a:t>Unmanned Aerial Vehicle (UAV) system that conducts the powerline search and inspection within a specified range</a:t>
            </a:r>
          </a:p>
          <a:p>
            <a:pPr marL="342900" indent="-342900" defTabSz="457200">
              <a:spcBef>
                <a:spcPts val="1000"/>
              </a:spcBef>
              <a:buClr>
                <a:schemeClr val="accent1"/>
              </a:buClr>
              <a:buSzPct val="80000"/>
              <a:buFont typeface="Wingdings 3" charset="2"/>
              <a:buChar char=""/>
            </a:pPr>
            <a:r>
              <a:rPr lang="en-US" sz="2000" dirty="0">
                <a:latin typeface="+mj-lt"/>
                <a:ea typeface="+mj-ea"/>
                <a:cs typeface="Calibri"/>
              </a:rPr>
              <a:t>A control system operated by human that takes cares of the UGV &amp; UAV functionality</a:t>
            </a:r>
          </a:p>
        </p:txBody>
      </p:sp>
      <p:sp>
        <p:nvSpPr>
          <p:cNvPr id="5" name="TextBox 4">
            <a:extLst>
              <a:ext uri="{FF2B5EF4-FFF2-40B4-BE49-F238E27FC236}">
                <a16:creationId xmlns:a16="http://schemas.microsoft.com/office/drawing/2014/main" id="{43221348-8C3C-4958-A631-E6405028CA45}"/>
              </a:ext>
            </a:extLst>
          </p:cNvPr>
          <p:cNvSpPr txBox="1"/>
          <p:nvPr/>
        </p:nvSpPr>
        <p:spPr>
          <a:xfrm>
            <a:off x="6967378" y="6549342"/>
            <a:ext cx="440491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Proposed Collaborative human-robotic teaming System</a:t>
            </a:r>
            <a:endParaRPr lang="en-US"/>
          </a:p>
        </p:txBody>
      </p:sp>
      <p:pic>
        <p:nvPicPr>
          <p:cNvPr id="7" name="Picture 6" descr="A picture containing text, skiing&#10;&#10;Description automatically generated">
            <a:extLst>
              <a:ext uri="{FF2B5EF4-FFF2-40B4-BE49-F238E27FC236}">
                <a16:creationId xmlns:a16="http://schemas.microsoft.com/office/drawing/2014/main" id="{2D341E67-C1B8-44E2-A1BF-68EE990C5526}"/>
              </a:ext>
            </a:extLst>
          </p:cNvPr>
          <p:cNvPicPr>
            <a:picLocks noChangeAspect="1"/>
          </p:cNvPicPr>
          <p:nvPr/>
        </p:nvPicPr>
        <p:blipFill>
          <a:blip r:embed="rId3"/>
          <a:stretch>
            <a:fillRect/>
          </a:stretch>
        </p:blipFill>
        <p:spPr>
          <a:xfrm>
            <a:off x="10114547" y="1419"/>
            <a:ext cx="1467853" cy="1296576"/>
          </a:xfrm>
          <a:prstGeom prst="rect">
            <a:avLst/>
          </a:prstGeom>
        </p:spPr>
      </p:pic>
      <p:pic>
        <p:nvPicPr>
          <p:cNvPr id="9" name="Picture 5" descr="Logo&#10;&#10;Description automatically generated">
            <a:extLst>
              <a:ext uri="{FF2B5EF4-FFF2-40B4-BE49-F238E27FC236}">
                <a16:creationId xmlns:a16="http://schemas.microsoft.com/office/drawing/2014/main" id="{BAC719E0-CF37-4E8B-95B3-54D7A3E31638}"/>
              </a:ext>
            </a:extLst>
          </p:cNvPr>
          <p:cNvPicPr>
            <a:picLocks noChangeAspect="1"/>
          </p:cNvPicPr>
          <p:nvPr/>
        </p:nvPicPr>
        <p:blipFill>
          <a:blip r:embed="rId4"/>
          <a:stretch>
            <a:fillRect/>
          </a:stretch>
        </p:blipFill>
        <p:spPr>
          <a:xfrm>
            <a:off x="-3509" y="5382710"/>
            <a:ext cx="1279157" cy="1472030"/>
          </a:xfrm>
          <a:prstGeom prst="rect">
            <a:avLst/>
          </a:prstGeom>
        </p:spPr>
      </p:pic>
    </p:spTree>
    <p:extLst>
      <p:ext uri="{BB962C8B-B14F-4D97-AF65-F5344CB8AC3E}">
        <p14:creationId xmlns:p14="http://schemas.microsoft.com/office/powerpoint/2010/main" val="2600854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E5A6-B11B-45F7-9E13-07F6297D1078}"/>
              </a:ext>
            </a:extLst>
          </p:cNvPr>
          <p:cNvSpPr>
            <a:spLocks noGrp="1"/>
          </p:cNvSpPr>
          <p:nvPr>
            <p:ph type="title"/>
          </p:nvPr>
        </p:nvSpPr>
        <p:spPr/>
        <p:txBody>
          <a:bodyPr/>
          <a:lstStyle/>
          <a:p>
            <a:r>
              <a:rPr lang="en-US" dirty="0">
                <a:solidFill>
                  <a:schemeClr val="accent1"/>
                </a:solidFill>
                <a:cs typeface="Calibri Light"/>
              </a:rPr>
              <a:t>Unmanned Ground Vehicle (UGV)</a:t>
            </a:r>
          </a:p>
        </p:txBody>
      </p:sp>
      <p:pic>
        <p:nvPicPr>
          <p:cNvPr id="4" name="Picture 4" descr="Diagram&#10;&#10;Description automatically generated">
            <a:extLst>
              <a:ext uri="{FF2B5EF4-FFF2-40B4-BE49-F238E27FC236}">
                <a16:creationId xmlns:a16="http://schemas.microsoft.com/office/drawing/2014/main" id="{FE815D87-188D-444C-AD74-90573ECF6D24}"/>
              </a:ext>
            </a:extLst>
          </p:cNvPr>
          <p:cNvPicPr>
            <a:picLocks noGrp="1" noChangeAspect="1"/>
          </p:cNvPicPr>
          <p:nvPr>
            <p:ph idx="1"/>
          </p:nvPr>
        </p:nvPicPr>
        <p:blipFill>
          <a:blip r:embed="rId3"/>
          <a:stretch>
            <a:fillRect/>
          </a:stretch>
        </p:blipFill>
        <p:spPr>
          <a:xfrm>
            <a:off x="8810547" y="1755859"/>
            <a:ext cx="3093775" cy="4195762"/>
          </a:xfrm>
        </p:spPr>
      </p:pic>
      <p:sp>
        <p:nvSpPr>
          <p:cNvPr id="10" name="TextBox 9">
            <a:extLst>
              <a:ext uri="{FF2B5EF4-FFF2-40B4-BE49-F238E27FC236}">
                <a16:creationId xmlns:a16="http://schemas.microsoft.com/office/drawing/2014/main" id="{C8F868E2-ADE3-4CA9-9207-A61E93D20274}"/>
              </a:ext>
            </a:extLst>
          </p:cNvPr>
          <p:cNvSpPr txBox="1"/>
          <p:nvPr/>
        </p:nvSpPr>
        <p:spPr>
          <a:xfrm>
            <a:off x="729128" y="1651598"/>
            <a:ext cx="5698939" cy="21954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457200">
              <a:spcBef>
                <a:spcPts val="1000"/>
              </a:spcBef>
              <a:buClr>
                <a:schemeClr val="accent1"/>
              </a:buClr>
              <a:buSzPct val="80000"/>
              <a:buFont typeface="Wingdings 3" charset="2"/>
              <a:buChar char=""/>
            </a:pPr>
            <a:r>
              <a:rPr lang="en-US" sz="2000" dirty="0">
                <a:latin typeface="+mj-lt"/>
                <a:ea typeface="+mj-ea"/>
                <a:cs typeface="Calibri"/>
              </a:rPr>
              <a:t>QCar was used as UGV system </a:t>
            </a:r>
          </a:p>
          <a:p>
            <a:pPr marL="342900" indent="-342900" defTabSz="457200">
              <a:spcBef>
                <a:spcPts val="1000"/>
              </a:spcBef>
              <a:buClr>
                <a:schemeClr val="accent1"/>
              </a:buClr>
              <a:buSzPct val="80000"/>
              <a:buFont typeface="Wingdings 3" charset="2"/>
              <a:buChar char=""/>
            </a:pPr>
            <a:r>
              <a:rPr lang="en-US" sz="2000" dirty="0">
                <a:latin typeface="+mj-lt"/>
                <a:ea typeface="+mj-ea"/>
                <a:cs typeface="Calibri"/>
              </a:rPr>
              <a:t>Q-learning is used to train the model </a:t>
            </a:r>
          </a:p>
          <a:p>
            <a:pPr marL="342900" indent="-342900" defTabSz="457200">
              <a:spcBef>
                <a:spcPts val="1000"/>
              </a:spcBef>
              <a:buClr>
                <a:schemeClr val="accent1"/>
              </a:buClr>
              <a:buSzPct val="80000"/>
              <a:buFont typeface="Wingdings 3" charset="2"/>
              <a:buChar char=""/>
            </a:pPr>
            <a:r>
              <a:rPr lang="en-US" sz="2000" dirty="0">
                <a:latin typeface="+mj-lt"/>
                <a:ea typeface="+mj-ea"/>
                <a:cs typeface="Calibri"/>
              </a:rPr>
              <a:t>By providing a state and action scenario using exploiting and exploring techniques by updating the table and assigning the reward based on the agent’s actions </a:t>
            </a:r>
          </a:p>
        </p:txBody>
      </p:sp>
      <p:sp>
        <p:nvSpPr>
          <p:cNvPr id="3" name="TextBox 2">
            <a:extLst>
              <a:ext uri="{FF2B5EF4-FFF2-40B4-BE49-F238E27FC236}">
                <a16:creationId xmlns:a16="http://schemas.microsoft.com/office/drawing/2014/main" id="{1078DA5B-5D3F-4C0A-88AE-F0F43928F98F}"/>
              </a:ext>
            </a:extLst>
          </p:cNvPr>
          <p:cNvSpPr txBox="1"/>
          <p:nvPr/>
        </p:nvSpPr>
        <p:spPr>
          <a:xfrm>
            <a:off x="7978735" y="6133087"/>
            <a:ext cx="440491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ea typeface="+mn-lt"/>
                <a:cs typeface="+mn-lt"/>
              </a:rPr>
              <a:t>Flowchart for QCar self-driving mechanism for UGV</a:t>
            </a:r>
          </a:p>
        </p:txBody>
      </p:sp>
      <p:pic>
        <p:nvPicPr>
          <p:cNvPr id="5" name="Picture 6" descr="Diagram&#10;&#10;Description automatically generated">
            <a:extLst>
              <a:ext uri="{FF2B5EF4-FFF2-40B4-BE49-F238E27FC236}">
                <a16:creationId xmlns:a16="http://schemas.microsoft.com/office/drawing/2014/main" id="{CFDD4514-96D2-4246-AF64-C80A4705A5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4508" y="4254868"/>
            <a:ext cx="4732420" cy="2012057"/>
          </a:xfrm>
          <a:prstGeom prst="rect">
            <a:avLst/>
          </a:prstGeom>
        </p:spPr>
      </p:pic>
      <p:pic>
        <p:nvPicPr>
          <p:cNvPr id="8" name="Picture 7" descr="A picture containing text, skiing&#10;&#10;Description automatically generated">
            <a:extLst>
              <a:ext uri="{FF2B5EF4-FFF2-40B4-BE49-F238E27FC236}">
                <a16:creationId xmlns:a16="http://schemas.microsoft.com/office/drawing/2014/main" id="{5DAFA993-6C3A-4FD6-A121-EF872B65CE5C}"/>
              </a:ext>
            </a:extLst>
          </p:cNvPr>
          <p:cNvPicPr>
            <a:picLocks noChangeAspect="1"/>
          </p:cNvPicPr>
          <p:nvPr/>
        </p:nvPicPr>
        <p:blipFill>
          <a:blip r:embed="rId5"/>
          <a:stretch>
            <a:fillRect/>
          </a:stretch>
        </p:blipFill>
        <p:spPr>
          <a:xfrm>
            <a:off x="10114547" y="1419"/>
            <a:ext cx="1467853" cy="1296576"/>
          </a:xfrm>
          <a:prstGeom prst="rect">
            <a:avLst/>
          </a:prstGeom>
        </p:spPr>
      </p:pic>
      <p:pic>
        <p:nvPicPr>
          <p:cNvPr id="9" name="Picture 5" descr="Logo&#10;&#10;Description automatically generated">
            <a:extLst>
              <a:ext uri="{FF2B5EF4-FFF2-40B4-BE49-F238E27FC236}">
                <a16:creationId xmlns:a16="http://schemas.microsoft.com/office/drawing/2014/main" id="{2D564D66-BD29-4898-8820-4E4AA60F3835}"/>
              </a:ext>
            </a:extLst>
          </p:cNvPr>
          <p:cNvPicPr>
            <a:picLocks noChangeAspect="1"/>
          </p:cNvPicPr>
          <p:nvPr/>
        </p:nvPicPr>
        <p:blipFill>
          <a:blip r:embed="rId6"/>
          <a:stretch>
            <a:fillRect/>
          </a:stretch>
        </p:blipFill>
        <p:spPr>
          <a:xfrm>
            <a:off x="-3509" y="5382710"/>
            <a:ext cx="1279157" cy="1472030"/>
          </a:xfrm>
          <a:prstGeom prst="rect">
            <a:avLst/>
          </a:prstGeom>
        </p:spPr>
      </p:pic>
    </p:spTree>
    <p:extLst>
      <p:ext uri="{BB962C8B-B14F-4D97-AF65-F5344CB8AC3E}">
        <p14:creationId xmlns:p14="http://schemas.microsoft.com/office/powerpoint/2010/main" val="162939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E5A6-B11B-45F7-9E13-07F6297D1078}"/>
              </a:ext>
            </a:extLst>
          </p:cNvPr>
          <p:cNvSpPr>
            <a:spLocks noGrp="1"/>
          </p:cNvSpPr>
          <p:nvPr>
            <p:ph type="title"/>
          </p:nvPr>
        </p:nvSpPr>
        <p:spPr/>
        <p:txBody>
          <a:bodyPr/>
          <a:lstStyle/>
          <a:p>
            <a:r>
              <a:rPr lang="en-US" dirty="0">
                <a:solidFill>
                  <a:schemeClr val="accent1"/>
                </a:solidFill>
                <a:cs typeface="Calibri Light"/>
              </a:rPr>
              <a:t>Unmanned Aerial Vehicle (UAV)</a:t>
            </a:r>
          </a:p>
        </p:txBody>
      </p:sp>
      <p:sp>
        <p:nvSpPr>
          <p:cNvPr id="10" name="TextBox 9">
            <a:extLst>
              <a:ext uri="{FF2B5EF4-FFF2-40B4-BE49-F238E27FC236}">
                <a16:creationId xmlns:a16="http://schemas.microsoft.com/office/drawing/2014/main" id="{E8D92536-24E0-479F-B448-0318A9A94937}"/>
              </a:ext>
            </a:extLst>
          </p:cNvPr>
          <p:cNvSpPr txBox="1"/>
          <p:nvPr/>
        </p:nvSpPr>
        <p:spPr>
          <a:xfrm>
            <a:off x="745351" y="1989328"/>
            <a:ext cx="4107630" cy="3257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457200">
              <a:spcBef>
                <a:spcPts val="1000"/>
              </a:spcBef>
              <a:buClr>
                <a:schemeClr val="accent1"/>
              </a:buClr>
              <a:buSzPct val="80000"/>
              <a:buFont typeface="Wingdings 3" charset="2"/>
              <a:buChar char=""/>
            </a:pPr>
            <a:r>
              <a:rPr lang="en-US" sz="2000" dirty="0">
                <a:latin typeface="+mj-lt"/>
                <a:ea typeface="+mj-ea"/>
                <a:cs typeface="Calibri"/>
              </a:rPr>
              <a:t>Detect QCar using Neural Network</a:t>
            </a:r>
          </a:p>
          <a:p>
            <a:pPr marL="342900" indent="-342900" defTabSz="457200">
              <a:spcBef>
                <a:spcPts val="1000"/>
              </a:spcBef>
              <a:buClr>
                <a:schemeClr val="accent1"/>
              </a:buClr>
              <a:buSzPct val="80000"/>
              <a:buFont typeface="Wingdings 3" charset="2"/>
              <a:buChar char=""/>
            </a:pPr>
            <a:r>
              <a:rPr lang="en-US" sz="2000" dirty="0">
                <a:latin typeface="+mj-lt"/>
                <a:ea typeface="+mj-ea"/>
                <a:cs typeface="Calibri"/>
              </a:rPr>
              <a:t>Takeoff</a:t>
            </a:r>
          </a:p>
          <a:p>
            <a:pPr marL="342900" indent="-342900" defTabSz="457200">
              <a:spcBef>
                <a:spcPts val="1000"/>
              </a:spcBef>
              <a:buClr>
                <a:schemeClr val="accent1"/>
              </a:buClr>
              <a:buSzPct val="80000"/>
              <a:buFont typeface="Wingdings 3" charset="2"/>
              <a:buChar char=""/>
            </a:pPr>
            <a:r>
              <a:rPr lang="en-US" sz="2000" dirty="0">
                <a:latin typeface="+mj-lt"/>
                <a:ea typeface="+mj-ea"/>
                <a:cs typeface="Calibri"/>
              </a:rPr>
              <a:t>Aerial Scan</a:t>
            </a:r>
          </a:p>
          <a:p>
            <a:pPr marL="342900" indent="-342900" defTabSz="457200">
              <a:spcBef>
                <a:spcPts val="1000"/>
              </a:spcBef>
              <a:buClr>
                <a:schemeClr val="accent1"/>
              </a:buClr>
              <a:buSzPct val="80000"/>
              <a:buFont typeface="Wingdings 3" charset="2"/>
              <a:buChar char=""/>
            </a:pPr>
            <a:r>
              <a:rPr lang="en-US" sz="2000" dirty="0">
                <a:latin typeface="+mj-lt"/>
                <a:ea typeface="+mj-ea"/>
                <a:cs typeface="Calibri"/>
              </a:rPr>
              <a:t>Detect &amp; Follow powerline</a:t>
            </a:r>
          </a:p>
          <a:p>
            <a:pPr marL="342900" indent="-342900" defTabSz="457200">
              <a:spcBef>
                <a:spcPts val="1000"/>
              </a:spcBef>
              <a:buClr>
                <a:schemeClr val="accent1"/>
              </a:buClr>
              <a:buSzPct val="80000"/>
              <a:buFont typeface="Wingdings 3" charset="2"/>
              <a:buChar char=""/>
            </a:pPr>
            <a:r>
              <a:rPr lang="en-US" sz="2000" dirty="0">
                <a:latin typeface="+mj-lt"/>
                <a:ea typeface="+mj-ea"/>
                <a:cs typeface="Calibri"/>
              </a:rPr>
              <a:t>Return to base</a:t>
            </a:r>
          </a:p>
          <a:p>
            <a:pPr marL="342900" indent="-342900" defTabSz="457200">
              <a:spcBef>
                <a:spcPts val="1000"/>
              </a:spcBef>
              <a:buClr>
                <a:schemeClr val="accent1"/>
              </a:buClr>
              <a:buSzPct val="80000"/>
              <a:buFont typeface="Wingdings 3" charset="2"/>
              <a:buChar char=""/>
            </a:pPr>
            <a:r>
              <a:rPr lang="en-US" sz="2000" dirty="0">
                <a:latin typeface="+mj-lt"/>
                <a:ea typeface="+mj-ea"/>
                <a:cs typeface="Calibri"/>
              </a:rPr>
              <a:t>Land</a:t>
            </a:r>
          </a:p>
          <a:p>
            <a:pPr marL="285750" indent="-285750">
              <a:buFont typeface="Arial"/>
              <a:buChar char="•"/>
            </a:pPr>
            <a:endParaRPr lang="en-US" sz="2400" dirty="0">
              <a:cs typeface="Calibri"/>
            </a:endParaRPr>
          </a:p>
        </p:txBody>
      </p:sp>
      <p:sp>
        <p:nvSpPr>
          <p:cNvPr id="3" name="TextBox 2">
            <a:extLst>
              <a:ext uri="{FF2B5EF4-FFF2-40B4-BE49-F238E27FC236}">
                <a16:creationId xmlns:a16="http://schemas.microsoft.com/office/drawing/2014/main" id="{4C05BF6D-3B8D-462C-A9DC-F9ACDA9CE372}"/>
              </a:ext>
            </a:extLst>
          </p:cNvPr>
          <p:cNvSpPr txBox="1"/>
          <p:nvPr/>
        </p:nvSpPr>
        <p:spPr>
          <a:xfrm>
            <a:off x="6092425" y="6401960"/>
            <a:ext cx="440491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Arial"/>
                <a:cs typeface="Arial"/>
              </a:rPr>
              <a:t>Flowchart for QDrone UAV.</a:t>
            </a:r>
            <a:endParaRPr lang="en-US" sz="1200" dirty="0"/>
          </a:p>
        </p:txBody>
      </p:sp>
      <p:pic>
        <p:nvPicPr>
          <p:cNvPr id="8" name="Picture 8" descr="Diagram&#10;&#10;Description automatically generated">
            <a:extLst>
              <a:ext uri="{FF2B5EF4-FFF2-40B4-BE49-F238E27FC236}">
                <a16:creationId xmlns:a16="http://schemas.microsoft.com/office/drawing/2014/main" id="{9D7247F2-2A89-4C82-BEAB-DA4D53E3616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952220" y="1812286"/>
            <a:ext cx="6767209" cy="4516323"/>
          </a:xfrm>
        </p:spPr>
      </p:pic>
      <p:pic>
        <p:nvPicPr>
          <p:cNvPr id="7" name="Picture 6" descr="A picture containing text, skiing&#10;&#10;Description automatically generated">
            <a:extLst>
              <a:ext uri="{FF2B5EF4-FFF2-40B4-BE49-F238E27FC236}">
                <a16:creationId xmlns:a16="http://schemas.microsoft.com/office/drawing/2014/main" id="{44C91FFC-F97A-4F38-9D91-747B35B5A1B6}"/>
              </a:ext>
            </a:extLst>
          </p:cNvPr>
          <p:cNvPicPr>
            <a:picLocks noChangeAspect="1"/>
          </p:cNvPicPr>
          <p:nvPr/>
        </p:nvPicPr>
        <p:blipFill>
          <a:blip r:embed="rId3"/>
          <a:stretch>
            <a:fillRect/>
          </a:stretch>
        </p:blipFill>
        <p:spPr>
          <a:xfrm>
            <a:off x="10114547" y="1419"/>
            <a:ext cx="1467853" cy="1296576"/>
          </a:xfrm>
          <a:prstGeom prst="rect">
            <a:avLst/>
          </a:prstGeom>
        </p:spPr>
      </p:pic>
      <p:pic>
        <p:nvPicPr>
          <p:cNvPr id="9" name="Picture 5" descr="Logo&#10;&#10;Description automatically generated">
            <a:extLst>
              <a:ext uri="{FF2B5EF4-FFF2-40B4-BE49-F238E27FC236}">
                <a16:creationId xmlns:a16="http://schemas.microsoft.com/office/drawing/2014/main" id="{CBC576A9-B217-4CF3-94D2-4290D404B9BC}"/>
              </a:ext>
            </a:extLst>
          </p:cNvPr>
          <p:cNvPicPr>
            <a:picLocks noChangeAspect="1"/>
          </p:cNvPicPr>
          <p:nvPr/>
        </p:nvPicPr>
        <p:blipFill>
          <a:blip r:embed="rId4"/>
          <a:stretch>
            <a:fillRect/>
          </a:stretch>
        </p:blipFill>
        <p:spPr>
          <a:xfrm>
            <a:off x="-3509" y="5382710"/>
            <a:ext cx="1279157" cy="1472030"/>
          </a:xfrm>
          <a:prstGeom prst="rect">
            <a:avLst/>
          </a:prstGeom>
        </p:spPr>
      </p:pic>
    </p:spTree>
    <p:extLst>
      <p:ext uri="{BB962C8B-B14F-4D97-AF65-F5344CB8AC3E}">
        <p14:creationId xmlns:p14="http://schemas.microsoft.com/office/powerpoint/2010/main" val="3081946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E5A6-B11B-45F7-9E13-07F6297D1078}"/>
              </a:ext>
            </a:extLst>
          </p:cNvPr>
          <p:cNvSpPr>
            <a:spLocks noGrp="1"/>
          </p:cNvSpPr>
          <p:nvPr>
            <p:ph type="title"/>
          </p:nvPr>
        </p:nvSpPr>
        <p:spPr/>
        <p:txBody>
          <a:bodyPr/>
          <a:lstStyle/>
          <a:p>
            <a:r>
              <a:rPr lang="en-US" dirty="0">
                <a:solidFill>
                  <a:schemeClr val="accent1"/>
                </a:solidFill>
                <a:cs typeface="Calibri Light"/>
              </a:rPr>
              <a:t>Human Autonomy Teaming (HAT) Inspection Model</a:t>
            </a:r>
          </a:p>
        </p:txBody>
      </p:sp>
      <p:sp>
        <p:nvSpPr>
          <p:cNvPr id="3" name="TextBox 2">
            <a:extLst>
              <a:ext uri="{FF2B5EF4-FFF2-40B4-BE49-F238E27FC236}">
                <a16:creationId xmlns:a16="http://schemas.microsoft.com/office/drawing/2014/main" id="{4C05BF6D-3B8D-462C-A9DC-F9ACDA9CE372}"/>
              </a:ext>
            </a:extLst>
          </p:cNvPr>
          <p:cNvSpPr txBox="1"/>
          <p:nvPr/>
        </p:nvSpPr>
        <p:spPr>
          <a:xfrm>
            <a:off x="6406571" y="5647758"/>
            <a:ext cx="440491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Workflow for team inspection system.</a:t>
            </a:r>
            <a:endParaRPr kumimoji="0" lang="en-US"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7" name="Picture 6" descr="A picture containing text, skiing&#10;&#10;Description automatically generated">
            <a:extLst>
              <a:ext uri="{FF2B5EF4-FFF2-40B4-BE49-F238E27FC236}">
                <a16:creationId xmlns:a16="http://schemas.microsoft.com/office/drawing/2014/main" id="{44C91FFC-F97A-4F38-9D91-747B35B5A1B6}"/>
              </a:ext>
            </a:extLst>
          </p:cNvPr>
          <p:cNvPicPr>
            <a:picLocks noChangeAspect="1"/>
          </p:cNvPicPr>
          <p:nvPr/>
        </p:nvPicPr>
        <p:blipFill>
          <a:blip r:embed="rId2"/>
          <a:stretch>
            <a:fillRect/>
          </a:stretch>
        </p:blipFill>
        <p:spPr>
          <a:xfrm>
            <a:off x="10114547" y="1419"/>
            <a:ext cx="1467853" cy="1296576"/>
          </a:xfrm>
          <a:prstGeom prst="rect">
            <a:avLst/>
          </a:prstGeom>
        </p:spPr>
      </p:pic>
      <p:pic>
        <p:nvPicPr>
          <p:cNvPr id="9" name="Picture 5" descr="Logo&#10;&#10;Description automatically generated">
            <a:extLst>
              <a:ext uri="{FF2B5EF4-FFF2-40B4-BE49-F238E27FC236}">
                <a16:creationId xmlns:a16="http://schemas.microsoft.com/office/drawing/2014/main" id="{CBC576A9-B217-4CF3-94D2-4290D404B9BC}"/>
              </a:ext>
            </a:extLst>
          </p:cNvPr>
          <p:cNvPicPr>
            <a:picLocks noChangeAspect="1"/>
          </p:cNvPicPr>
          <p:nvPr/>
        </p:nvPicPr>
        <p:blipFill>
          <a:blip r:embed="rId3"/>
          <a:stretch>
            <a:fillRect/>
          </a:stretch>
        </p:blipFill>
        <p:spPr>
          <a:xfrm>
            <a:off x="-3509" y="5382710"/>
            <a:ext cx="1279157" cy="1472030"/>
          </a:xfrm>
          <a:prstGeom prst="rect">
            <a:avLst/>
          </a:prstGeom>
        </p:spPr>
      </p:pic>
      <p:pic>
        <p:nvPicPr>
          <p:cNvPr id="11" name="Picture 10" descr="Diagram&#10;&#10;Description automatically generated">
            <a:extLst>
              <a:ext uri="{FF2B5EF4-FFF2-40B4-BE49-F238E27FC236}">
                <a16:creationId xmlns:a16="http://schemas.microsoft.com/office/drawing/2014/main" id="{62E664F4-D144-48E4-ABF3-D335273583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0892" y="2887865"/>
            <a:ext cx="6521108" cy="2759893"/>
          </a:xfrm>
          <a:prstGeom prst="rect">
            <a:avLst/>
          </a:prstGeom>
        </p:spPr>
      </p:pic>
      <p:sp>
        <p:nvSpPr>
          <p:cNvPr id="13" name="TextBox 12">
            <a:extLst>
              <a:ext uri="{FF2B5EF4-FFF2-40B4-BE49-F238E27FC236}">
                <a16:creationId xmlns:a16="http://schemas.microsoft.com/office/drawing/2014/main" id="{E36220A9-CAF5-4383-800E-AFB6619A371A}"/>
              </a:ext>
            </a:extLst>
          </p:cNvPr>
          <p:cNvSpPr txBox="1"/>
          <p:nvPr/>
        </p:nvSpPr>
        <p:spPr>
          <a:xfrm>
            <a:off x="1275648" y="2362161"/>
            <a:ext cx="4404910" cy="3811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457200" rtl="0" eaLnBrk="1" fontAlgn="auto" latinLnBrk="0" hangingPunct="1">
              <a:lnSpc>
                <a:spcPct val="100000"/>
              </a:lnSpc>
              <a:spcBef>
                <a:spcPts val="1000"/>
              </a:spcBef>
              <a:spcAft>
                <a:spcPts val="0"/>
              </a:spcAft>
              <a:buClr>
                <a:srgbClr val="F5A408"/>
              </a:buClr>
              <a:buSzPct val="80000"/>
              <a:buFont typeface="Wingdings 3" charset="2"/>
              <a:buChar char=""/>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Calibri"/>
              </a:rPr>
              <a:t>UGV is controlled manually</a:t>
            </a:r>
          </a:p>
          <a:p>
            <a:pPr marL="342900" marR="0" lvl="0" indent="-342900" algn="l" defTabSz="457200" rtl="0" eaLnBrk="1" fontAlgn="auto" latinLnBrk="0" hangingPunct="1">
              <a:lnSpc>
                <a:spcPct val="100000"/>
              </a:lnSpc>
              <a:spcBef>
                <a:spcPts val="1000"/>
              </a:spcBef>
              <a:spcAft>
                <a:spcPts val="0"/>
              </a:spcAft>
              <a:buClr>
                <a:srgbClr val="F5A408"/>
              </a:buClr>
              <a:buSzPct val="80000"/>
              <a:buFont typeface="Wingdings 3" charset="2"/>
              <a:buChar char=""/>
              <a:tabLst/>
              <a:defRPr/>
            </a:pPr>
            <a:r>
              <a:rPr kumimoji="0" lang="en-US" sz="2000" b="0" i="0" u="none" strike="noStrike" kern="1200" cap="none" spc="0" normalizeH="0" baseline="0" noProof="0" dirty="0">
                <a:ln>
                  <a:noFill/>
                </a:ln>
                <a:effectLst/>
                <a:uLnTx/>
                <a:uFillTx/>
                <a:latin typeface="Century Gothic" panose="020B0502020202020204"/>
                <a:ea typeface="+mn-ea"/>
                <a:cs typeface="Calibri"/>
              </a:rPr>
              <a:t>UAV &amp; UGV are both tracked using OptiTracks System</a:t>
            </a:r>
          </a:p>
          <a:p>
            <a:pPr marL="342900" marR="0" lvl="0" indent="-342900" algn="l" defTabSz="457200" rtl="0" eaLnBrk="1" fontAlgn="auto" latinLnBrk="0" hangingPunct="1">
              <a:lnSpc>
                <a:spcPct val="100000"/>
              </a:lnSpc>
              <a:spcBef>
                <a:spcPts val="1000"/>
              </a:spcBef>
              <a:spcAft>
                <a:spcPts val="0"/>
              </a:spcAft>
              <a:buClr>
                <a:srgbClr val="F5A408"/>
              </a:buClr>
              <a:buSzPct val="80000"/>
              <a:buFont typeface="Wingdings 3" charset="2"/>
              <a:buChar char=""/>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Calibri"/>
              </a:rPr>
              <a:t>UAV follows to utility pole models</a:t>
            </a:r>
          </a:p>
          <a:p>
            <a:pPr marL="342900" marR="0" lvl="0" indent="-342900" algn="l" defTabSz="457200" rtl="0" eaLnBrk="1" fontAlgn="auto" latinLnBrk="0" hangingPunct="1">
              <a:lnSpc>
                <a:spcPct val="100000"/>
              </a:lnSpc>
              <a:spcBef>
                <a:spcPts val="1000"/>
              </a:spcBef>
              <a:spcAft>
                <a:spcPts val="0"/>
              </a:spcAft>
              <a:buClr>
                <a:srgbClr val="F5A408"/>
              </a:buClr>
              <a:buSzPct val="80000"/>
              <a:buFont typeface="Wingdings 3" charset="2"/>
              <a:buChar char=""/>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Calibri"/>
              </a:rPr>
              <a:t>Upon detection, UAV simulates an inspection of the pole</a:t>
            </a:r>
            <a:endParaRPr kumimoji="0" lang="en-US" sz="2400" b="0" i="0" u="none" strike="noStrike" kern="1200" cap="none" spc="0" normalizeH="0" baseline="0" noProof="0" dirty="0">
              <a:ln>
                <a:noFill/>
              </a:ln>
              <a:solidFill>
                <a:prstClr val="white"/>
              </a:solidFill>
              <a:effectLst/>
              <a:uLnTx/>
              <a:uFillTx/>
              <a:latin typeface="Century Gothic" panose="020B0502020202020204"/>
              <a:ea typeface="+mn-ea"/>
              <a:cs typeface="Calibri"/>
            </a:endParaRPr>
          </a:p>
          <a:p>
            <a:pPr marL="342900" marR="0" lvl="0" indent="-342900" algn="l" defTabSz="457200" rtl="0" eaLnBrk="1" fontAlgn="auto" latinLnBrk="0" hangingPunct="1">
              <a:lnSpc>
                <a:spcPct val="100000"/>
              </a:lnSpc>
              <a:spcBef>
                <a:spcPts val="1000"/>
              </a:spcBef>
              <a:spcAft>
                <a:spcPts val="0"/>
              </a:spcAft>
              <a:buClr>
                <a:srgbClr val="F5A408"/>
              </a:buClr>
              <a:buSzPct val="80000"/>
              <a:buFont typeface="Wingdings 3" charset="2"/>
              <a:buChar char=""/>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Calibri"/>
              </a:rPr>
              <a:t>Repeats until user defined max is achieved</a:t>
            </a:r>
          </a:p>
          <a:p>
            <a:pPr marL="342900" marR="0" lvl="0" indent="-342900" algn="l" defTabSz="457200" rtl="0" eaLnBrk="1" fontAlgn="auto" latinLnBrk="0" hangingPunct="1">
              <a:lnSpc>
                <a:spcPct val="100000"/>
              </a:lnSpc>
              <a:spcBef>
                <a:spcPts val="1000"/>
              </a:spcBef>
              <a:spcAft>
                <a:spcPts val="0"/>
              </a:spcAft>
              <a:buClr>
                <a:srgbClr val="F5A408"/>
              </a:buClr>
              <a:buSzPct val="80000"/>
              <a:buFont typeface="Wingdings 3" charset="2"/>
              <a:buChar char=""/>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Calibri"/>
              </a:rPr>
              <a:t>Returns home and land</a:t>
            </a:r>
          </a:p>
        </p:txBody>
      </p:sp>
    </p:spTree>
    <p:extLst>
      <p:ext uri="{BB962C8B-B14F-4D97-AF65-F5344CB8AC3E}">
        <p14:creationId xmlns:p14="http://schemas.microsoft.com/office/powerpoint/2010/main" val="2707106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E5A6-B11B-45F7-9E13-07F6297D1078}"/>
              </a:ext>
            </a:extLst>
          </p:cNvPr>
          <p:cNvSpPr>
            <a:spLocks noGrp="1"/>
          </p:cNvSpPr>
          <p:nvPr>
            <p:ph type="title"/>
          </p:nvPr>
        </p:nvSpPr>
        <p:spPr>
          <a:xfrm>
            <a:off x="479297" y="355691"/>
            <a:ext cx="10506420" cy="912431"/>
          </a:xfrm>
        </p:spPr>
        <p:txBody>
          <a:bodyPr/>
          <a:lstStyle/>
          <a:p>
            <a:r>
              <a:rPr lang="en-US">
                <a:solidFill>
                  <a:schemeClr val="accent1"/>
                </a:solidFill>
                <a:cs typeface="Calibri Light"/>
              </a:rPr>
              <a:t>Results</a:t>
            </a:r>
            <a:endParaRPr lang="en-US">
              <a:solidFill>
                <a:schemeClr val="accent1"/>
              </a:solidFill>
            </a:endParaRPr>
          </a:p>
        </p:txBody>
      </p:sp>
      <p:sp>
        <p:nvSpPr>
          <p:cNvPr id="3" name="TextBox 2">
            <a:extLst>
              <a:ext uri="{FF2B5EF4-FFF2-40B4-BE49-F238E27FC236}">
                <a16:creationId xmlns:a16="http://schemas.microsoft.com/office/drawing/2014/main" id="{800193A7-8EB9-4F77-A358-A00552C4E622}"/>
              </a:ext>
            </a:extLst>
          </p:cNvPr>
          <p:cNvSpPr txBox="1"/>
          <p:nvPr/>
        </p:nvSpPr>
        <p:spPr>
          <a:xfrm>
            <a:off x="3411570" y="5661761"/>
            <a:ext cx="75741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mj-lt"/>
                <a:ea typeface="+mn-lt"/>
                <a:cs typeface="+mn-lt"/>
              </a:rPr>
              <a:t>A heterogenous autonomous collaborative human-robot teaming system for powerline inspection</a:t>
            </a:r>
          </a:p>
        </p:txBody>
      </p:sp>
      <p:pic>
        <p:nvPicPr>
          <p:cNvPr id="4" name="Picture 3" descr="A picture containing text, skiing&#10;&#10;Description automatically generated">
            <a:extLst>
              <a:ext uri="{FF2B5EF4-FFF2-40B4-BE49-F238E27FC236}">
                <a16:creationId xmlns:a16="http://schemas.microsoft.com/office/drawing/2014/main" id="{5BB93090-F35C-4CD8-84B0-827A36C13B6D}"/>
              </a:ext>
            </a:extLst>
          </p:cNvPr>
          <p:cNvPicPr>
            <a:picLocks noChangeAspect="1"/>
          </p:cNvPicPr>
          <p:nvPr/>
        </p:nvPicPr>
        <p:blipFill>
          <a:blip r:embed="rId3"/>
          <a:stretch>
            <a:fillRect/>
          </a:stretch>
        </p:blipFill>
        <p:spPr>
          <a:xfrm>
            <a:off x="10114547" y="1419"/>
            <a:ext cx="1467853" cy="1296576"/>
          </a:xfrm>
          <a:prstGeom prst="rect">
            <a:avLst/>
          </a:prstGeom>
        </p:spPr>
      </p:pic>
      <p:pic>
        <p:nvPicPr>
          <p:cNvPr id="9" name="Picture 5" descr="Logo&#10;&#10;Description automatically generated">
            <a:extLst>
              <a:ext uri="{FF2B5EF4-FFF2-40B4-BE49-F238E27FC236}">
                <a16:creationId xmlns:a16="http://schemas.microsoft.com/office/drawing/2014/main" id="{5DA0DAB9-9B8B-49F7-909D-17ED516898D7}"/>
              </a:ext>
            </a:extLst>
          </p:cNvPr>
          <p:cNvPicPr>
            <a:picLocks noChangeAspect="1"/>
          </p:cNvPicPr>
          <p:nvPr/>
        </p:nvPicPr>
        <p:blipFill>
          <a:blip r:embed="rId4"/>
          <a:stretch>
            <a:fillRect/>
          </a:stretch>
        </p:blipFill>
        <p:spPr>
          <a:xfrm>
            <a:off x="-3509" y="5382710"/>
            <a:ext cx="1279157" cy="1472030"/>
          </a:xfrm>
          <a:prstGeom prst="rect">
            <a:avLst/>
          </a:prstGeom>
        </p:spPr>
      </p:pic>
      <p:pic>
        <p:nvPicPr>
          <p:cNvPr id="8" name="Picture 7">
            <a:extLst>
              <a:ext uri="{FF2B5EF4-FFF2-40B4-BE49-F238E27FC236}">
                <a16:creationId xmlns:a16="http://schemas.microsoft.com/office/drawing/2014/main" id="{BB48C971-5001-4D2F-928B-D311F30F2ECF}"/>
              </a:ext>
            </a:extLst>
          </p:cNvPr>
          <p:cNvPicPr>
            <a:picLocks noChangeAspect="1"/>
          </p:cNvPicPr>
          <p:nvPr/>
        </p:nvPicPr>
        <p:blipFill>
          <a:blip r:embed="rId5"/>
          <a:stretch>
            <a:fillRect/>
          </a:stretch>
        </p:blipFill>
        <p:spPr>
          <a:xfrm>
            <a:off x="1505927" y="1268122"/>
            <a:ext cx="2705100" cy="4010025"/>
          </a:xfrm>
          <a:prstGeom prst="rect">
            <a:avLst/>
          </a:prstGeom>
        </p:spPr>
      </p:pic>
      <p:pic>
        <p:nvPicPr>
          <p:cNvPr id="11" name="Picture 10">
            <a:extLst>
              <a:ext uri="{FF2B5EF4-FFF2-40B4-BE49-F238E27FC236}">
                <a16:creationId xmlns:a16="http://schemas.microsoft.com/office/drawing/2014/main" id="{1DBB07CC-ABCE-4E45-AB6A-5ADE4B8C5D49}"/>
              </a:ext>
            </a:extLst>
          </p:cNvPr>
          <p:cNvPicPr>
            <a:picLocks noChangeAspect="1"/>
          </p:cNvPicPr>
          <p:nvPr/>
        </p:nvPicPr>
        <p:blipFill>
          <a:blip r:embed="rId6"/>
          <a:stretch>
            <a:fillRect/>
          </a:stretch>
        </p:blipFill>
        <p:spPr>
          <a:xfrm>
            <a:off x="4856775" y="1849147"/>
            <a:ext cx="6248400" cy="3429000"/>
          </a:xfrm>
          <a:prstGeom prst="rect">
            <a:avLst/>
          </a:prstGeom>
        </p:spPr>
      </p:pic>
    </p:spTree>
    <p:extLst>
      <p:ext uri="{BB962C8B-B14F-4D97-AF65-F5344CB8AC3E}">
        <p14:creationId xmlns:p14="http://schemas.microsoft.com/office/powerpoint/2010/main" val="2117414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E5A6-B11B-45F7-9E13-07F6297D1078}"/>
              </a:ext>
            </a:extLst>
          </p:cNvPr>
          <p:cNvSpPr>
            <a:spLocks noGrp="1"/>
          </p:cNvSpPr>
          <p:nvPr>
            <p:ph type="title"/>
          </p:nvPr>
        </p:nvSpPr>
        <p:spPr>
          <a:xfrm>
            <a:off x="-3509" y="-93744"/>
            <a:ext cx="9404723" cy="1400530"/>
          </a:xfrm>
        </p:spPr>
        <p:txBody>
          <a:bodyPr/>
          <a:lstStyle/>
          <a:p>
            <a:r>
              <a:rPr lang="en-US" sz="3200">
                <a:solidFill>
                  <a:schemeClr val="accent1"/>
                </a:solidFill>
                <a:cs typeface="Calibri Light"/>
              </a:rPr>
              <a:t>Flight Operations – FAA Part 107</a:t>
            </a:r>
          </a:p>
        </p:txBody>
      </p:sp>
      <p:pic>
        <p:nvPicPr>
          <p:cNvPr id="7" name="Picture 6" descr="A picture containing text, skiing&#10;&#10;Description automatically generated">
            <a:extLst>
              <a:ext uri="{FF2B5EF4-FFF2-40B4-BE49-F238E27FC236}">
                <a16:creationId xmlns:a16="http://schemas.microsoft.com/office/drawing/2014/main" id="{44C91FFC-F97A-4F38-9D91-747B35B5A1B6}"/>
              </a:ext>
            </a:extLst>
          </p:cNvPr>
          <p:cNvPicPr>
            <a:picLocks noChangeAspect="1"/>
          </p:cNvPicPr>
          <p:nvPr/>
        </p:nvPicPr>
        <p:blipFill>
          <a:blip r:embed="rId2"/>
          <a:stretch>
            <a:fillRect/>
          </a:stretch>
        </p:blipFill>
        <p:spPr>
          <a:xfrm>
            <a:off x="10114547" y="1419"/>
            <a:ext cx="1467853" cy="1296576"/>
          </a:xfrm>
          <a:prstGeom prst="rect">
            <a:avLst/>
          </a:prstGeom>
        </p:spPr>
      </p:pic>
      <p:pic>
        <p:nvPicPr>
          <p:cNvPr id="9" name="Picture 5" descr="Logo&#10;&#10;Description automatically generated">
            <a:extLst>
              <a:ext uri="{FF2B5EF4-FFF2-40B4-BE49-F238E27FC236}">
                <a16:creationId xmlns:a16="http://schemas.microsoft.com/office/drawing/2014/main" id="{CBC576A9-B217-4CF3-94D2-4290D404B9BC}"/>
              </a:ext>
            </a:extLst>
          </p:cNvPr>
          <p:cNvPicPr>
            <a:picLocks noChangeAspect="1"/>
          </p:cNvPicPr>
          <p:nvPr/>
        </p:nvPicPr>
        <p:blipFill>
          <a:blip r:embed="rId3"/>
          <a:stretch>
            <a:fillRect/>
          </a:stretch>
        </p:blipFill>
        <p:spPr>
          <a:xfrm>
            <a:off x="-3509" y="5382710"/>
            <a:ext cx="1279157" cy="1472030"/>
          </a:xfrm>
          <a:prstGeom prst="rect">
            <a:avLst/>
          </a:prstGeom>
        </p:spPr>
      </p:pic>
      <p:pic>
        <p:nvPicPr>
          <p:cNvPr id="5" name="Picture 4">
            <a:extLst>
              <a:ext uri="{FF2B5EF4-FFF2-40B4-BE49-F238E27FC236}">
                <a16:creationId xmlns:a16="http://schemas.microsoft.com/office/drawing/2014/main" id="{FEBA0DFE-EAC8-47B3-80F9-E644C17725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61383"/>
            <a:ext cx="5306454" cy="2863538"/>
          </a:xfrm>
          <a:prstGeom prst="rect">
            <a:avLst/>
          </a:prstGeom>
        </p:spPr>
      </p:pic>
      <p:pic>
        <p:nvPicPr>
          <p:cNvPr id="6" name="Picture 5">
            <a:extLst>
              <a:ext uri="{FF2B5EF4-FFF2-40B4-BE49-F238E27FC236}">
                <a16:creationId xmlns:a16="http://schemas.microsoft.com/office/drawing/2014/main" id="{8657E5DC-8770-4697-B6CA-F11387127630}"/>
              </a:ext>
            </a:extLst>
          </p:cNvPr>
          <p:cNvPicPr/>
          <p:nvPr/>
        </p:nvPicPr>
        <p:blipFill>
          <a:blip r:embed="rId5" cstate="email">
            <a:extLst>
              <a:ext uri="{28A0092B-C50C-407E-A947-70E740481C1C}">
                <a14:useLocalDpi xmlns:a14="http://schemas.microsoft.com/office/drawing/2010/main"/>
              </a:ext>
            </a:extLst>
          </a:blip>
          <a:stretch>
            <a:fillRect/>
          </a:stretch>
        </p:blipFill>
        <p:spPr>
          <a:xfrm>
            <a:off x="0" y="3528180"/>
            <a:ext cx="5306454" cy="3329820"/>
          </a:xfrm>
          <a:prstGeom prst="rect">
            <a:avLst/>
          </a:prstGeom>
        </p:spPr>
      </p:pic>
      <p:pic>
        <p:nvPicPr>
          <p:cNvPr id="8" name="Picture 7" descr="A large stadium with green grass&#10;&#10;Description automatically generated">
            <a:extLst>
              <a:ext uri="{FF2B5EF4-FFF2-40B4-BE49-F238E27FC236}">
                <a16:creationId xmlns:a16="http://schemas.microsoft.com/office/drawing/2014/main" id="{C334CF84-2BF4-43BC-BA66-F4612D15256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06455" y="2913604"/>
            <a:ext cx="6885546" cy="3944396"/>
          </a:xfrm>
          <a:prstGeom prst="rect">
            <a:avLst/>
          </a:prstGeom>
        </p:spPr>
      </p:pic>
      <p:pic>
        <p:nvPicPr>
          <p:cNvPr id="10" name="Picture 6" descr="A screenshot of a computer&#10;&#10;Description generated with very high confidence">
            <a:extLst>
              <a:ext uri="{FF2B5EF4-FFF2-40B4-BE49-F238E27FC236}">
                <a16:creationId xmlns:a16="http://schemas.microsoft.com/office/drawing/2014/main" id="{6B741A78-3D4A-460F-B9A6-55CA972782D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896"/>
          <a:stretch/>
        </p:blipFill>
        <p:spPr>
          <a:xfrm>
            <a:off x="5306454" y="661383"/>
            <a:ext cx="4555176" cy="2297900"/>
          </a:xfrm>
          <a:prstGeom prst="rect">
            <a:avLst/>
          </a:prstGeom>
        </p:spPr>
      </p:pic>
    </p:spTree>
    <p:extLst>
      <p:ext uri="{BB962C8B-B14F-4D97-AF65-F5344CB8AC3E}">
        <p14:creationId xmlns:p14="http://schemas.microsoft.com/office/powerpoint/2010/main" val="2838169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E5A6-B11B-45F7-9E13-07F6297D1078}"/>
              </a:ext>
            </a:extLst>
          </p:cNvPr>
          <p:cNvSpPr>
            <a:spLocks noGrp="1"/>
          </p:cNvSpPr>
          <p:nvPr>
            <p:ph type="title"/>
          </p:nvPr>
        </p:nvSpPr>
        <p:spPr>
          <a:xfrm>
            <a:off x="-3509" y="40880"/>
            <a:ext cx="9404723" cy="1400530"/>
          </a:xfrm>
        </p:spPr>
        <p:txBody>
          <a:bodyPr/>
          <a:lstStyle/>
          <a:p>
            <a:r>
              <a:rPr lang="en-US" sz="4000">
                <a:solidFill>
                  <a:schemeClr val="accent1"/>
                </a:solidFill>
                <a:cs typeface="Calibri Light"/>
              </a:rPr>
              <a:t>Outdoor Powerline Inspection System</a:t>
            </a:r>
          </a:p>
        </p:txBody>
      </p:sp>
      <p:pic>
        <p:nvPicPr>
          <p:cNvPr id="9" name="Picture 5" descr="Logo&#10;&#10;Description automatically generated">
            <a:extLst>
              <a:ext uri="{FF2B5EF4-FFF2-40B4-BE49-F238E27FC236}">
                <a16:creationId xmlns:a16="http://schemas.microsoft.com/office/drawing/2014/main" id="{CBC576A9-B217-4CF3-94D2-4290D404B9BC}"/>
              </a:ext>
            </a:extLst>
          </p:cNvPr>
          <p:cNvPicPr>
            <a:picLocks noChangeAspect="1"/>
          </p:cNvPicPr>
          <p:nvPr/>
        </p:nvPicPr>
        <p:blipFill>
          <a:blip r:embed="rId2"/>
          <a:stretch>
            <a:fillRect/>
          </a:stretch>
        </p:blipFill>
        <p:spPr>
          <a:xfrm>
            <a:off x="-3509" y="5382710"/>
            <a:ext cx="1279157" cy="1472030"/>
          </a:xfrm>
          <a:prstGeom prst="rect">
            <a:avLst/>
          </a:prstGeom>
        </p:spPr>
      </p:pic>
      <p:grpSp>
        <p:nvGrpSpPr>
          <p:cNvPr id="6" name="Group 5">
            <a:extLst>
              <a:ext uri="{FF2B5EF4-FFF2-40B4-BE49-F238E27FC236}">
                <a16:creationId xmlns:a16="http://schemas.microsoft.com/office/drawing/2014/main" id="{D0D7D17D-1E83-45C7-BCB5-99E1C2EDFE8F}"/>
              </a:ext>
            </a:extLst>
          </p:cNvPr>
          <p:cNvGrpSpPr/>
          <p:nvPr/>
        </p:nvGrpSpPr>
        <p:grpSpPr>
          <a:xfrm>
            <a:off x="0" y="763327"/>
            <a:ext cx="12192001" cy="5949609"/>
            <a:chOff x="660401" y="1747395"/>
            <a:chExt cx="11133958" cy="4712038"/>
          </a:xfrm>
        </p:grpSpPr>
        <p:pic>
          <p:nvPicPr>
            <p:cNvPr id="8" name="Picture 3" descr="A close up of a sign&#10;&#10;Description automatically generated">
              <a:extLst>
                <a:ext uri="{FF2B5EF4-FFF2-40B4-BE49-F238E27FC236}">
                  <a16:creationId xmlns:a16="http://schemas.microsoft.com/office/drawing/2014/main" id="{8CC03F40-EDB3-4D58-98FE-05B96C4FC4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01" y="3341464"/>
              <a:ext cx="2743200" cy="1541417"/>
            </a:xfrm>
            <a:prstGeom prst="rect">
              <a:avLst/>
            </a:prstGeom>
          </p:spPr>
        </p:pic>
        <p:pic>
          <p:nvPicPr>
            <p:cNvPr id="10" name="Picture 5" descr="A picture containing outdoor, track, train, riding&#10;&#10;Description automatically generated">
              <a:extLst>
                <a:ext uri="{FF2B5EF4-FFF2-40B4-BE49-F238E27FC236}">
                  <a16:creationId xmlns:a16="http://schemas.microsoft.com/office/drawing/2014/main" id="{AF945783-AA0D-4BC0-BECC-624015F631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5642" y="1747395"/>
              <a:ext cx="2743200" cy="1541417"/>
            </a:xfrm>
            <a:prstGeom prst="rect">
              <a:avLst/>
            </a:prstGeom>
          </p:spPr>
        </p:pic>
        <p:pic>
          <p:nvPicPr>
            <p:cNvPr id="11" name="Picture 6" descr="A picture containing outdoor, person, side, skiing&#10;&#10;Description automatically generated">
              <a:extLst>
                <a:ext uri="{FF2B5EF4-FFF2-40B4-BE49-F238E27FC236}">
                  <a16:creationId xmlns:a16="http://schemas.microsoft.com/office/drawing/2014/main" id="{82E1D8C4-B6A6-4265-9566-EB746BA75A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401" y="1747395"/>
              <a:ext cx="2743200" cy="1541417"/>
            </a:xfrm>
            <a:prstGeom prst="rect">
              <a:avLst/>
            </a:prstGeom>
          </p:spPr>
        </p:pic>
        <p:pic>
          <p:nvPicPr>
            <p:cNvPr id="12" name="Picture 7" descr="A sign on the side of the road&#10;&#10;Description automatically generated">
              <a:extLst>
                <a:ext uri="{FF2B5EF4-FFF2-40B4-BE49-F238E27FC236}">
                  <a16:creationId xmlns:a16="http://schemas.microsoft.com/office/drawing/2014/main" id="{8D7AA861-83AC-4383-8568-6A2CE970A8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45642" y="3341464"/>
              <a:ext cx="2743200" cy="1541417"/>
            </a:xfrm>
            <a:prstGeom prst="rect">
              <a:avLst/>
            </a:prstGeom>
          </p:spPr>
        </p:pic>
        <p:pic>
          <p:nvPicPr>
            <p:cNvPr id="13" name="Picture 16" descr="A picture containing outdoor, road, grass, mountain&#10;&#10;Description automatically generated">
              <a:extLst>
                <a:ext uri="{FF2B5EF4-FFF2-40B4-BE49-F238E27FC236}">
                  <a16:creationId xmlns:a16="http://schemas.microsoft.com/office/drawing/2014/main" id="{9E236096-2269-4DC8-B679-999E7E93F06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45642" y="4918015"/>
              <a:ext cx="2743200" cy="1541417"/>
            </a:xfrm>
            <a:prstGeom prst="rect">
              <a:avLst/>
            </a:prstGeom>
          </p:spPr>
        </p:pic>
        <p:pic>
          <p:nvPicPr>
            <p:cNvPr id="14" name="Picture 17" descr="A sign on the side of a road&#10;&#10;Description automatically generated">
              <a:extLst>
                <a:ext uri="{FF2B5EF4-FFF2-40B4-BE49-F238E27FC236}">
                  <a16:creationId xmlns:a16="http://schemas.microsoft.com/office/drawing/2014/main" id="{05AC9B96-B99F-4E45-90FA-FA525A91495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0401" y="4918016"/>
              <a:ext cx="2743200" cy="1541417"/>
            </a:xfrm>
            <a:prstGeom prst="rect">
              <a:avLst/>
            </a:prstGeom>
          </p:spPr>
        </p:pic>
        <p:pic>
          <p:nvPicPr>
            <p:cNvPr id="15" name="Picture 22" descr="A picture containing outdoor, skiing, building, forest&#10;&#10;Description automatically generated">
              <a:extLst>
                <a:ext uri="{FF2B5EF4-FFF2-40B4-BE49-F238E27FC236}">
                  <a16:creationId xmlns:a16="http://schemas.microsoft.com/office/drawing/2014/main" id="{E453B329-2DC0-49FE-A8F2-BAF0E7C8BA3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48401" y="1747395"/>
              <a:ext cx="2743200" cy="1541417"/>
            </a:xfrm>
            <a:prstGeom prst="rect">
              <a:avLst/>
            </a:prstGeom>
          </p:spPr>
        </p:pic>
        <p:pic>
          <p:nvPicPr>
            <p:cNvPr id="16" name="Picture 23" descr="A sign on the side of a road&#10;&#10;Description automatically generated">
              <a:extLst>
                <a:ext uri="{FF2B5EF4-FFF2-40B4-BE49-F238E27FC236}">
                  <a16:creationId xmlns:a16="http://schemas.microsoft.com/office/drawing/2014/main" id="{8728418D-7699-4FC1-80DA-189830032EC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48401" y="3341464"/>
              <a:ext cx="2743200" cy="1541417"/>
            </a:xfrm>
            <a:prstGeom prst="rect">
              <a:avLst/>
            </a:prstGeom>
          </p:spPr>
        </p:pic>
        <p:pic>
          <p:nvPicPr>
            <p:cNvPr id="17" name="Picture 24" descr="A street sign with trees in the background&#10;&#10;Description automatically generated">
              <a:extLst>
                <a:ext uri="{FF2B5EF4-FFF2-40B4-BE49-F238E27FC236}">
                  <a16:creationId xmlns:a16="http://schemas.microsoft.com/office/drawing/2014/main" id="{C31AD45C-0B42-46C3-8883-2E1DDF97933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48401" y="4918015"/>
              <a:ext cx="2743200" cy="1541417"/>
            </a:xfrm>
            <a:prstGeom prst="rect">
              <a:avLst/>
            </a:prstGeom>
          </p:spPr>
        </p:pic>
        <p:pic>
          <p:nvPicPr>
            <p:cNvPr id="18" name="Picture 25" descr="Diagram&#10;&#10;Description automatically generated">
              <a:extLst>
                <a:ext uri="{FF2B5EF4-FFF2-40B4-BE49-F238E27FC236}">
                  <a16:creationId xmlns:a16="http://schemas.microsoft.com/office/drawing/2014/main" id="{A167A25F-BA1D-4B22-A8DF-3A2AE184C6B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051159" y="4918015"/>
              <a:ext cx="2743200" cy="1541417"/>
            </a:xfrm>
            <a:prstGeom prst="rect">
              <a:avLst/>
            </a:prstGeom>
          </p:spPr>
        </p:pic>
        <p:pic>
          <p:nvPicPr>
            <p:cNvPr id="19" name="Picture 27" descr="A picture containing outdoor, grass, sitting, sign&#10;&#10;Description automatically generated">
              <a:extLst>
                <a:ext uri="{FF2B5EF4-FFF2-40B4-BE49-F238E27FC236}">
                  <a16:creationId xmlns:a16="http://schemas.microsoft.com/office/drawing/2014/main" id="{7B0C8FDD-A191-4F99-8B10-7E4E62C6943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051159" y="3341464"/>
              <a:ext cx="2743200" cy="1541417"/>
            </a:xfrm>
            <a:prstGeom prst="rect">
              <a:avLst/>
            </a:prstGeom>
          </p:spPr>
        </p:pic>
        <p:pic>
          <p:nvPicPr>
            <p:cNvPr id="20" name="Picture 28" descr="A sign on a dirt road&#10;&#10;Description automatically generated">
              <a:extLst>
                <a:ext uri="{FF2B5EF4-FFF2-40B4-BE49-F238E27FC236}">
                  <a16:creationId xmlns:a16="http://schemas.microsoft.com/office/drawing/2014/main" id="{B41F803E-BA49-437B-AB92-D2A1925B0C5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051159" y="1747395"/>
              <a:ext cx="2743200" cy="1541417"/>
            </a:xfrm>
            <a:prstGeom prst="rect">
              <a:avLst/>
            </a:prstGeom>
          </p:spPr>
        </p:pic>
      </p:grpSp>
    </p:spTree>
    <p:extLst>
      <p:ext uri="{BB962C8B-B14F-4D97-AF65-F5344CB8AC3E}">
        <p14:creationId xmlns:p14="http://schemas.microsoft.com/office/powerpoint/2010/main" val="883604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E5A6-B11B-45F7-9E13-07F6297D1078}"/>
              </a:ext>
            </a:extLst>
          </p:cNvPr>
          <p:cNvSpPr>
            <a:spLocks noGrp="1"/>
          </p:cNvSpPr>
          <p:nvPr>
            <p:ph type="title"/>
          </p:nvPr>
        </p:nvSpPr>
        <p:spPr/>
        <p:txBody>
          <a:bodyPr/>
          <a:lstStyle/>
          <a:p>
            <a:r>
              <a:rPr lang="en-US">
                <a:solidFill>
                  <a:schemeClr val="accent1"/>
                </a:solidFill>
                <a:cs typeface="Calibri Light"/>
              </a:rPr>
              <a:t>Unmanned Autonomous Aerial Vehicle (UAV)</a:t>
            </a:r>
          </a:p>
        </p:txBody>
      </p:sp>
      <p:pic>
        <p:nvPicPr>
          <p:cNvPr id="7" name="Picture 6" descr="A picture containing text, skiing&#10;&#10;Description automatically generated">
            <a:extLst>
              <a:ext uri="{FF2B5EF4-FFF2-40B4-BE49-F238E27FC236}">
                <a16:creationId xmlns:a16="http://schemas.microsoft.com/office/drawing/2014/main" id="{44C91FFC-F97A-4F38-9D91-747B35B5A1B6}"/>
              </a:ext>
            </a:extLst>
          </p:cNvPr>
          <p:cNvPicPr>
            <a:picLocks noChangeAspect="1"/>
          </p:cNvPicPr>
          <p:nvPr/>
        </p:nvPicPr>
        <p:blipFill>
          <a:blip r:embed="rId2"/>
          <a:stretch>
            <a:fillRect/>
          </a:stretch>
        </p:blipFill>
        <p:spPr>
          <a:xfrm>
            <a:off x="10114547" y="1419"/>
            <a:ext cx="1467853" cy="1296576"/>
          </a:xfrm>
          <a:prstGeom prst="rect">
            <a:avLst/>
          </a:prstGeom>
        </p:spPr>
      </p:pic>
      <p:pic>
        <p:nvPicPr>
          <p:cNvPr id="9" name="Picture 5" descr="Logo&#10;&#10;Description automatically generated">
            <a:extLst>
              <a:ext uri="{FF2B5EF4-FFF2-40B4-BE49-F238E27FC236}">
                <a16:creationId xmlns:a16="http://schemas.microsoft.com/office/drawing/2014/main" id="{CBC576A9-B217-4CF3-94D2-4290D404B9BC}"/>
              </a:ext>
            </a:extLst>
          </p:cNvPr>
          <p:cNvPicPr>
            <a:picLocks noChangeAspect="1"/>
          </p:cNvPicPr>
          <p:nvPr/>
        </p:nvPicPr>
        <p:blipFill>
          <a:blip r:embed="rId3"/>
          <a:stretch>
            <a:fillRect/>
          </a:stretch>
        </p:blipFill>
        <p:spPr>
          <a:xfrm>
            <a:off x="-3509" y="5382710"/>
            <a:ext cx="1279157" cy="1472030"/>
          </a:xfrm>
          <a:prstGeom prst="rect">
            <a:avLst/>
          </a:prstGeom>
        </p:spPr>
      </p:pic>
      <p:pic>
        <p:nvPicPr>
          <p:cNvPr id="4" name="Picture 3">
            <a:extLst>
              <a:ext uri="{FF2B5EF4-FFF2-40B4-BE49-F238E27FC236}">
                <a16:creationId xmlns:a16="http://schemas.microsoft.com/office/drawing/2014/main" id="{8B994D2D-A69C-4E2F-8695-5A63D7D5F3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01174" y="2048108"/>
            <a:ext cx="8550613" cy="4456435"/>
          </a:xfrm>
          <a:prstGeom prst="rect">
            <a:avLst/>
          </a:prstGeom>
        </p:spPr>
      </p:pic>
    </p:spTree>
    <p:extLst>
      <p:ext uri="{BB962C8B-B14F-4D97-AF65-F5344CB8AC3E}">
        <p14:creationId xmlns:p14="http://schemas.microsoft.com/office/powerpoint/2010/main" val="2908602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15BF-F1E2-4D39-82F1-37F68B296778}"/>
              </a:ext>
            </a:extLst>
          </p:cNvPr>
          <p:cNvSpPr>
            <a:spLocks noGrp="1"/>
          </p:cNvSpPr>
          <p:nvPr>
            <p:ph type="title"/>
          </p:nvPr>
        </p:nvSpPr>
        <p:spPr/>
        <p:txBody>
          <a:bodyPr/>
          <a:lstStyle/>
          <a:p>
            <a:r>
              <a:rPr lang="en-US">
                <a:solidFill>
                  <a:schemeClr val="accent1"/>
                </a:solidFill>
                <a:ea typeface="+mj-lt"/>
                <a:cs typeface="+mj-lt"/>
              </a:rPr>
              <a:t>Future Work</a:t>
            </a:r>
          </a:p>
        </p:txBody>
      </p:sp>
      <p:sp>
        <p:nvSpPr>
          <p:cNvPr id="3" name="Content Placeholder 2">
            <a:extLst>
              <a:ext uri="{FF2B5EF4-FFF2-40B4-BE49-F238E27FC236}">
                <a16:creationId xmlns:a16="http://schemas.microsoft.com/office/drawing/2014/main" id="{75127C43-074C-4EC9-961E-D1BDEA07F8C6}"/>
              </a:ext>
            </a:extLst>
          </p:cNvPr>
          <p:cNvSpPr>
            <a:spLocks noGrp="1"/>
          </p:cNvSpPr>
          <p:nvPr>
            <p:ph idx="1"/>
          </p:nvPr>
        </p:nvSpPr>
        <p:spPr>
          <a:xfrm>
            <a:off x="582398" y="1442904"/>
            <a:ext cx="5589183" cy="4351338"/>
          </a:xfrm>
        </p:spPr>
        <p:txBody>
          <a:bodyPr vert="horz" lIns="91440" tIns="45720" rIns="91440" bIns="45720" rtlCol="0" anchor="t">
            <a:normAutofit/>
          </a:bodyPr>
          <a:lstStyle/>
          <a:p>
            <a:r>
              <a:rPr lang="en-US" dirty="0">
                <a:ea typeface="+mn-lt"/>
                <a:cs typeface="+mn-lt"/>
              </a:rPr>
              <a:t>Improves the efficiency</a:t>
            </a:r>
          </a:p>
          <a:p>
            <a:r>
              <a:rPr lang="en-US" dirty="0">
                <a:ea typeface="+mn-lt"/>
                <a:cs typeface="+mn-lt"/>
              </a:rPr>
              <a:t>Eliminates the drawbacks associated with the UAV inspection such as </a:t>
            </a:r>
          </a:p>
          <a:p>
            <a:pPr lvl="1"/>
            <a:r>
              <a:rPr lang="en-US" dirty="0">
                <a:ea typeface="+mn-lt"/>
                <a:cs typeface="+mn-lt"/>
              </a:rPr>
              <a:t>Battery life</a:t>
            </a:r>
          </a:p>
          <a:p>
            <a:pPr lvl="1"/>
            <a:r>
              <a:rPr lang="en-US" dirty="0">
                <a:ea typeface="+mn-lt"/>
                <a:cs typeface="+mn-lt"/>
              </a:rPr>
              <a:t>Amount of area that can be inspected </a:t>
            </a:r>
          </a:p>
          <a:p>
            <a:r>
              <a:rPr lang="en-US" dirty="0">
                <a:ea typeface="+mn-lt"/>
                <a:cs typeface="+mn-lt"/>
              </a:rPr>
              <a:t>Establish human-robotic teaming for using autonomous systems within the populous areas</a:t>
            </a:r>
          </a:p>
          <a:p>
            <a:r>
              <a:rPr lang="en-US" dirty="0">
                <a:ea typeface="+mn-lt"/>
                <a:cs typeface="+mn-lt"/>
              </a:rPr>
              <a:t>Inspections fast and reliable</a:t>
            </a:r>
          </a:p>
          <a:p>
            <a:r>
              <a:rPr lang="en-US" dirty="0">
                <a:ea typeface="+mn-lt"/>
                <a:cs typeface="+mn-lt"/>
              </a:rPr>
              <a:t>Future work: Outdoor testing</a:t>
            </a:r>
            <a:endParaRPr lang="en-US" dirty="0">
              <a:cs typeface="Calibri"/>
            </a:endParaRPr>
          </a:p>
        </p:txBody>
      </p:sp>
      <p:sp>
        <p:nvSpPr>
          <p:cNvPr id="11" name="Rectangle: Rounded Corners 10">
            <a:extLst>
              <a:ext uri="{FF2B5EF4-FFF2-40B4-BE49-F238E27FC236}">
                <a16:creationId xmlns:a16="http://schemas.microsoft.com/office/drawing/2014/main" id="{E56D38D8-7AFE-468F-8950-EF60718124AB}"/>
              </a:ext>
            </a:extLst>
          </p:cNvPr>
          <p:cNvSpPr/>
          <p:nvPr/>
        </p:nvSpPr>
        <p:spPr>
          <a:xfrm>
            <a:off x="10383693" y="4690066"/>
            <a:ext cx="1417672" cy="292395"/>
          </a:xfrm>
          <a:prstGeom prst="roundRect">
            <a:avLst/>
          </a:prstGeom>
          <a:solidFill>
            <a:srgbClr val="00B050"/>
          </a:solidFill>
          <a:ln>
            <a:no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n-US" sz="700">
                <a:solidFill>
                  <a:schemeClr val="tx1"/>
                </a:solidFill>
                <a:cs typeface="Calibri"/>
              </a:rPr>
              <a:t>Testing the AI system outdoors using </a:t>
            </a:r>
            <a:r>
              <a:rPr lang="en-US" sz="700" err="1">
                <a:solidFill>
                  <a:schemeClr val="tx1"/>
                </a:solidFill>
                <a:cs typeface="Calibri"/>
              </a:rPr>
              <a:t>Draganfly</a:t>
            </a:r>
            <a:r>
              <a:rPr lang="en-US" sz="700">
                <a:solidFill>
                  <a:schemeClr val="tx1"/>
                </a:solidFill>
                <a:cs typeface="Calibri"/>
              </a:rPr>
              <a:t>, AVS Labs</a:t>
            </a:r>
          </a:p>
        </p:txBody>
      </p:sp>
      <p:pic>
        <p:nvPicPr>
          <p:cNvPr id="5" name="Picture 4" descr="A picture containing text, skiing&#10;&#10;Description automatically generated">
            <a:extLst>
              <a:ext uri="{FF2B5EF4-FFF2-40B4-BE49-F238E27FC236}">
                <a16:creationId xmlns:a16="http://schemas.microsoft.com/office/drawing/2014/main" id="{5412C707-7FFE-4178-B8D2-F10056DCAE3C}"/>
              </a:ext>
            </a:extLst>
          </p:cNvPr>
          <p:cNvPicPr>
            <a:picLocks noChangeAspect="1"/>
          </p:cNvPicPr>
          <p:nvPr/>
        </p:nvPicPr>
        <p:blipFill>
          <a:blip r:embed="rId3"/>
          <a:stretch>
            <a:fillRect/>
          </a:stretch>
        </p:blipFill>
        <p:spPr>
          <a:xfrm>
            <a:off x="10114547" y="1419"/>
            <a:ext cx="1467853" cy="1296576"/>
          </a:xfrm>
          <a:prstGeom prst="rect">
            <a:avLst/>
          </a:prstGeom>
        </p:spPr>
      </p:pic>
      <p:pic>
        <p:nvPicPr>
          <p:cNvPr id="8" name="Picture 5" descr="Logo&#10;&#10;Description automatically generated">
            <a:extLst>
              <a:ext uri="{FF2B5EF4-FFF2-40B4-BE49-F238E27FC236}">
                <a16:creationId xmlns:a16="http://schemas.microsoft.com/office/drawing/2014/main" id="{A2DE33D0-8942-4EBD-889B-595F2672AF48}"/>
              </a:ext>
            </a:extLst>
          </p:cNvPr>
          <p:cNvPicPr>
            <a:picLocks noChangeAspect="1"/>
          </p:cNvPicPr>
          <p:nvPr/>
        </p:nvPicPr>
        <p:blipFill>
          <a:blip r:embed="rId4"/>
          <a:stretch>
            <a:fillRect/>
          </a:stretch>
        </p:blipFill>
        <p:spPr>
          <a:xfrm>
            <a:off x="-3509" y="5382710"/>
            <a:ext cx="1279157" cy="1472030"/>
          </a:xfrm>
          <a:prstGeom prst="rect">
            <a:avLst/>
          </a:prstGeom>
        </p:spPr>
      </p:pic>
      <p:pic>
        <p:nvPicPr>
          <p:cNvPr id="7" name="Picture 6">
            <a:extLst>
              <a:ext uri="{FF2B5EF4-FFF2-40B4-BE49-F238E27FC236}">
                <a16:creationId xmlns:a16="http://schemas.microsoft.com/office/drawing/2014/main" id="{ED847E0E-8C5D-4A54-B334-75C78EDE0551}"/>
              </a:ext>
            </a:extLst>
          </p:cNvPr>
          <p:cNvPicPr>
            <a:picLocks noChangeAspect="1"/>
          </p:cNvPicPr>
          <p:nvPr/>
        </p:nvPicPr>
        <p:blipFill>
          <a:blip r:embed="rId5"/>
          <a:stretch>
            <a:fillRect/>
          </a:stretch>
        </p:blipFill>
        <p:spPr>
          <a:xfrm>
            <a:off x="6302510" y="2013016"/>
            <a:ext cx="5695950" cy="3209925"/>
          </a:xfrm>
          <a:prstGeom prst="rect">
            <a:avLst/>
          </a:prstGeom>
        </p:spPr>
      </p:pic>
    </p:spTree>
    <p:extLst>
      <p:ext uri="{BB962C8B-B14F-4D97-AF65-F5344CB8AC3E}">
        <p14:creationId xmlns:p14="http://schemas.microsoft.com/office/powerpoint/2010/main" val="23089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5007" y="-228600"/>
            <a:ext cx="8740871" cy="1325563"/>
          </a:xfrm>
        </p:spPr>
        <p:txBody>
          <a:bodyPr/>
          <a:lstStyle/>
          <a:p>
            <a:pPr algn="ctr"/>
            <a:r>
              <a:rPr lang="en-US" sz="3200" b="1">
                <a:ln w="0"/>
                <a:effectLst>
                  <a:outerShdw blurRad="38100" dist="19050" dir="2700000" algn="tl" rotWithShape="0">
                    <a:schemeClr val="dk1">
                      <a:alpha val="40000"/>
                    </a:schemeClr>
                  </a:outerShdw>
                </a:effectLst>
              </a:rPr>
              <a:t>NDIA System of Systems SE Committee</a:t>
            </a:r>
          </a:p>
        </p:txBody>
      </p:sp>
      <p:sp>
        <p:nvSpPr>
          <p:cNvPr id="3" name="object 3"/>
          <p:cNvSpPr txBox="1">
            <a:spLocks noGrp="1"/>
          </p:cNvSpPr>
          <p:nvPr>
            <p:ph type="body" idx="1"/>
          </p:nvPr>
        </p:nvSpPr>
        <p:spPr>
          <a:xfrm>
            <a:off x="1696123" y="904798"/>
            <a:ext cx="8799755" cy="4668230"/>
          </a:xfrm>
        </p:spPr>
        <p:txBody>
          <a:bodyPr>
            <a:normAutofit/>
          </a:bodyPr>
          <a:lstStyle/>
          <a:p>
            <a:r>
              <a:rPr lang="en-US" sz="2400" b="1"/>
              <a:t>Mission</a:t>
            </a:r>
          </a:p>
          <a:p>
            <a:pPr lvl="1"/>
            <a:r>
              <a:rPr lang="en-US" sz="2000"/>
              <a:t>To provide a forum where government, industry, and academia can share lessons learned, promote best practices, address issues, and advocate systems engineering for Systems of Systems (</a:t>
            </a:r>
            <a:r>
              <a:rPr lang="en-US" sz="2000" err="1"/>
              <a:t>SoS</a:t>
            </a:r>
            <a:r>
              <a:rPr lang="en-US" sz="2000"/>
              <a:t>)</a:t>
            </a:r>
          </a:p>
          <a:p>
            <a:pPr lvl="1"/>
            <a:r>
              <a:rPr lang="en-US" sz="2000"/>
              <a:t>To identify successful strategies for applying systems engineering principles to systems engineering of </a:t>
            </a:r>
            <a:r>
              <a:rPr lang="en-US" sz="2000" err="1"/>
              <a:t>SoS</a:t>
            </a:r>
            <a:endParaRPr lang="en-US" sz="2000"/>
          </a:p>
          <a:p>
            <a:r>
              <a:rPr lang="en-US" sz="2400" b="1"/>
              <a:t>Operating Practices</a:t>
            </a:r>
          </a:p>
          <a:p>
            <a:pPr lvl="1"/>
            <a:r>
              <a:rPr lang="en-US" sz="2000"/>
              <a:t>Face to face and virtual </a:t>
            </a:r>
            <a:r>
              <a:rPr lang="en-US" sz="2000" err="1"/>
              <a:t>SoS</a:t>
            </a:r>
            <a:r>
              <a:rPr lang="en-US" sz="2000"/>
              <a:t> Committee meetings are held in conjunction with NDIA SE Division meetings that occur in February, April, June, and August</a:t>
            </a:r>
          </a:p>
        </p:txBody>
      </p:sp>
      <p:sp>
        <p:nvSpPr>
          <p:cNvPr id="16" name="Footer Placeholder 15"/>
          <p:cNvSpPr>
            <a:spLocks noGrp="1"/>
          </p:cNvSpPr>
          <p:nvPr>
            <p:ph type="ftr" sz="quarter" idx="11"/>
          </p:nvPr>
        </p:nvSpPr>
        <p:spPr/>
        <p:txBody>
          <a:bodyPr/>
          <a:lstStyle/>
          <a:p>
            <a:pPr defTabSz="457200"/>
            <a:r>
              <a:rPr lang="en-US">
                <a:solidFill>
                  <a:prstClr val="black">
                    <a:tint val="75000"/>
                  </a:prstClr>
                </a:solidFill>
                <a:latin typeface="Calibri" panose="020F0502020204030204"/>
              </a:rPr>
              <a:t> </a:t>
            </a:r>
          </a:p>
        </p:txBody>
      </p:sp>
      <p:sp>
        <p:nvSpPr>
          <p:cNvPr id="17" name="Slide Number Placeholder 16"/>
          <p:cNvSpPr>
            <a:spLocks noGrp="1"/>
          </p:cNvSpPr>
          <p:nvPr>
            <p:ph type="sldNum" sz="quarter" idx="12"/>
          </p:nvPr>
        </p:nvSpPr>
        <p:spPr/>
        <p:txBody>
          <a:bodyPr/>
          <a:lstStyle/>
          <a:p>
            <a:pPr defTabSz="457200"/>
            <a:r>
              <a:rPr lang="en-US">
                <a:solidFill>
                  <a:prstClr val="black">
                    <a:tint val="75000"/>
                  </a:prstClr>
                </a:solidFill>
                <a:latin typeface="Calibri" panose="020F0502020204030204"/>
              </a:rPr>
              <a:t> </a:t>
            </a:r>
          </a:p>
        </p:txBody>
      </p:sp>
      <p:sp>
        <p:nvSpPr>
          <p:cNvPr id="2" name="Rectangle 1">
            <a:extLst>
              <a:ext uri="{FF2B5EF4-FFF2-40B4-BE49-F238E27FC236}">
                <a16:creationId xmlns:a16="http://schemas.microsoft.com/office/drawing/2014/main" id="{FC3A1B0F-59EA-4604-BE13-6437B00A0567}"/>
              </a:ext>
            </a:extLst>
          </p:cNvPr>
          <p:cNvSpPr/>
          <p:nvPr/>
        </p:nvSpPr>
        <p:spPr>
          <a:xfrm>
            <a:off x="1267012" y="4391767"/>
            <a:ext cx="5677771" cy="1366528"/>
          </a:xfrm>
          <a:prstGeom prst="rect">
            <a:avLst/>
          </a:prstGeom>
        </p:spPr>
        <p:txBody>
          <a:bodyPr wrap="square">
            <a:spAutoFit/>
          </a:bodyPr>
          <a:lstStyle/>
          <a:p>
            <a:pPr lvl="2" defTabSz="457200">
              <a:lnSpc>
                <a:spcPct val="90000"/>
              </a:lnSpc>
            </a:pPr>
            <a:r>
              <a:rPr lang="en-US">
                <a:solidFill>
                  <a:prstClr val="black"/>
                </a:solidFill>
                <a:latin typeface="Calibri" panose="020F0502020204030204"/>
              </a:rPr>
              <a:t>NDIA SE Division SoS Committee Industry Chairs: </a:t>
            </a:r>
          </a:p>
          <a:p>
            <a:pPr lvl="3" defTabSz="457200">
              <a:lnSpc>
                <a:spcPct val="90000"/>
              </a:lnSpc>
            </a:pPr>
            <a:r>
              <a:rPr lang="en-US">
                <a:solidFill>
                  <a:prstClr val="black"/>
                </a:solidFill>
                <a:latin typeface="Calibri" panose="020F0502020204030204"/>
              </a:rPr>
              <a:t>Mr. Rick Poel, Boeing</a:t>
            </a:r>
          </a:p>
          <a:p>
            <a:pPr lvl="3" defTabSz="457200">
              <a:lnSpc>
                <a:spcPct val="90000"/>
              </a:lnSpc>
            </a:pPr>
            <a:r>
              <a:rPr lang="en-US">
                <a:solidFill>
                  <a:prstClr val="black"/>
                </a:solidFill>
                <a:latin typeface="Calibri" panose="020F0502020204030204"/>
              </a:rPr>
              <a:t>Ms. Jennie Horne, Raytheon</a:t>
            </a:r>
          </a:p>
          <a:p>
            <a:pPr lvl="2" defTabSz="457200">
              <a:lnSpc>
                <a:spcPct val="90000"/>
              </a:lnSpc>
            </a:pPr>
            <a:r>
              <a:rPr lang="en-US">
                <a:solidFill>
                  <a:prstClr val="black"/>
                </a:solidFill>
                <a:latin typeface="Calibri" panose="020F0502020204030204"/>
              </a:rPr>
              <a:t>OSD Liaison: </a:t>
            </a:r>
          </a:p>
          <a:p>
            <a:pPr lvl="3" defTabSz="457200">
              <a:lnSpc>
                <a:spcPct val="90000"/>
              </a:lnSpc>
            </a:pPr>
            <a:r>
              <a:rPr lang="en-US">
                <a:solidFill>
                  <a:prstClr val="black"/>
                </a:solidFill>
                <a:latin typeface="Calibri" panose="020F0502020204030204"/>
              </a:rPr>
              <a:t>Dr. Judith Dahmann, MITRE</a:t>
            </a:r>
            <a:endParaRPr lang="en-US" sz="1600">
              <a:solidFill>
                <a:prstClr val="black"/>
              </a:solidFill>
              <a:latin typeface="Calibri" panose="020F0502020204030204"/>
            </a:endParaRPr>
          </a:p>
        </p:txBody>
      </p:sp>
    </p:spTree>
    <p:extLst>
      <p:ext uri="{BB962C8B-B14F-4D97-AF65-F5344CB8AC3E}">
        <p14:creationId xmlns:p14="http://schemas.microsoft.com/office/powerpoint/2010/main" val="2306575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E5A6-B11B-45F7-9E13-07F6297D1078}"/>
              </a:ext>
            </a:extLst>
          </p:cNvPr>
          <p:cNvSpPr>
            <a:spLocks noGrp="1"/>
          </p:cNvSpPr>
          <p:nvPr>
            <p:ph type="title"/>
          </p:nvPr>
        </p:nvSpPr>
        <p:spPr>
          <a:xfrm>
            <a:off x="479297" y="354877"/>
            <a:ext cx="10506420" cy="912431"/>
          </a:xfrm>
        </p:spPr>
        <p:txBody>
          <a:bodyPr/>
          <a:lstStyle/>
          <a:p>
            <a:r>
              <a:rPr lang="en-US">
                <a:solidFill>
                  <a:schemeClr val="accent1"/>
                </a:solidFill>
                <a:cs typeface="Calibri Light"/>
              </a:rPr>
              <a:t>Questions</a:t>
            </a:r>
            <a:endParaRPr lang="en-US">
              <a:solidFill>
                <a:schemeClr val="accent1"/>
              </a:solidFill>
            </a:endParaRPr>
          </a:p>
        </p:txBody>
      </p:sp>
      <p:sp>
        <p:nvSpPr>
          <p:cNvPr id="3" name="TextBox 2">
            <a:extLst>
              <a:ext uri="{FF2B5EF4-FFF2-40B4-BE49-F238E27FC236}">
                <a16:creationId xmlns:a16="http://schemas.microsoft.com/office/drawing/2014/main" id="{800193A7-8EB9-4F77-A358-A00552C4E622}"/>
              </a:ext>
            </a:extLst>
          </p:cNvPr>
          <p:cNvSpPr txBox="1"/>
          <p:nvPr/>
        </p:nvSpPr>
        <p:spPr>
          <a:xfrm>
            <a:off x="3204484" y="3133572"/>
            <a:ext cx="562381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cs typeface="Arial"/>
              </a:rPr>
              <a:t>Srikanth Vemula               </a:t>
            </a:r>
            <a:r>
              <a:rPr lang="en-US" sz="2000" dirty="0">
                <a:latin typeface="Arial"/>
                <a:cs typeface="Arial"/>
                <a:hlinkClick r:id="rId2"/>
              </a:rPr>
              <a:t>vemula@uiwtx.edu</a:t>
            </a:r>
            <a:endParaRPr lang="en-US" sz="2000" dirty="0">
              <a:latin typeface="Arial"/>
              <a:cs typeface="Arial"/>
            </a:endParaRPr>
          </a:p>
          <a:p>
            <a:r>
              <a:rPr lang="en-US" sz="2000" dirty="0">
                <a:latin typeface="Arial"/>
                <a:cs typeface="Arial"/>
              </a:rPr>
              <a:t>Jovany Avila                     </a:t>
            </a:r>
            <a:r>
              <a:rPr lang="en-US" sz="2000" dirty="0">
                <a:latin typeface="Arial"/>
                <a:cs typeface="Arial"/>
                <a:hlinkClick r:id="rId3"/>
              </a:rPr>
              <a:t>joavila@uiwtx.edu</a:t>
            </a:r>
            <a:endParaRPr lang="en-US" sz="2000" dirty="0">
              <a:latin typeface="Arial"/>
              <a:cs typeface="Arial"/>
            </a:endParaRPr>
          </a:p>
          <a:p>
            <a:r>
              <a:rPr lang="en-US" sz="2000" dirty="0">
                <a:latin typeface="Arial"/>
                <a:cs typeface="Arial"/>
              </a:rPr>
              <a:t>Dr. Michael Frye               </a:t>
            </a:r>
            <a:r>
              <a:rPr lang="en-US" sz="2000" dirty="0">
                <a:latin typeface="Arial"/>
                <a:cs typeface="Arial"/>
                <a:hlinkClick r:id="rId4"/>
              </a:rPr>
              <a:t>mfrye@uiwtx.edu</a:t>
            </a:r>
            <a:endParaRPr lang="en-US" sz="2000" dirty="0">
              <a:latin typeface="Arial"/>
              <a:cs typeface="Arial"/>
            </a:endParaRPr>
          </a:p>
          <a:p>
            <a:pPr algn="ctr"/>
            <a:endParaRPr lang="en-US" sz="2000" dirty="0">
              <a:latin typeface="Arial"/>
              <a:cs typeface="Arial"/>
            </a:endParaRPr>
          </a:p>
        </p:txBody>
      </p:sp>
      <p:pic>
        <p:nvPicPr>
          <p:cNvPr id="4" name="Picture 3" descr="A picture containing text, skiing&#10;&#10;Description automatically generated">
            <a:extLst>
              <a:ext uri="{FF2B5EF4-FFF2-40B4-BE49-F238E27FC236}">
                <a16:creationId xmlns:a16="http://schemas.microsoft.com/office/drawing/2014/main" id="{6A4B33F7-6E22-437A-AB1A-08619B75CF8E}"/>
              </a:ext>
            </a:extLst>
          </p:cNvPr>
          <p:cNvPicPr>
            <a:picLocks noChangeAspect="1"/>
          </p:cNvPicPr>
          <p:nvPr/>
        </p:nvPicPr>
        <p:blipFill>
          <a:blip r:embed="rId5"/>
          <a:stretch>
            <a:fillRect/>
          </a:stretch>
        </p:blipFill>
        <p:spPr>
          <a:xfrm>
            <a:off x="10114547" y="1419"/>
            <a:ext cx="1467853" cy="1296576"/>
          </a:xfrm>
          <a:prstGeom prst="rect">
            <a:avLst/>
          </a:prstGeom>
        </p:spPr>
      </p:pic>
      <p:pic>
        <p:nvPicPr>
          <p:cNvPr id="8" name="Picture 5" descr="Logo&#10;&#10;Description automatically generated">
            <a:extLst>
              <a:ext uri="{FF2B5EF4-FFF2-40B4-BE49-F238E27FC236}">
                <a16:creationId xmlns:a16="http://schemas.microsoft.com/office/drawing/2014/main" id="{E0BAB9A8-579D-4452-8F7C-B4029F3613E8}"/>
              </a:ext>
            </a:extLst>
          </p:cNvPr>
          <p:cNvPicPr>
            <a:picLocks noChangeAspect="1"/>
          </p:cNvPicPr>
          <p:nvPr/>
        </p:nvPicPr>
        <p:blipFill>
          <a:blip r:embed="rId6"/>
          <a:stretch>
            <a:fillRect/>
          </a:stretch>
        </p:blipFill>
        <p:spPr>
          <a:xfrm>
            <a:off x="-3509" y="5382710"/>
            <a:ext cx="1279157" cy="1472030"/>
          </a:xfrm>
          <a:prstGeom prst="rect">
            <a:avLst/>
          </a:prstGeom>
        </p:spPr>
      </p:pic>
      <p:sp>
        <p:nvSpPr>
          <p:cNvPr id="7" name="TextBox 6">
            <a:extLst>
              <a:ext uri="{FF2B5EF4-FFF2-40B4-BE49-F238E27FC236}">
                <a16:creationId xmlns:a16="http://schemas.microsoft.com/office/drawing/2014/main" id="{8F7A63A8-6ACD-4ED1-AC82-28BC0BCBACE9}"/>
              </a:ext>
            </a:extLst>
          </p:cNvPr>
          <p:cNvSpPr txBox="1"/>
          <p:nvPr/>
        </p:nvSpPr>
        <p:spPr>
          <a:xfrm>
            <a:off x="4033720" y="2164804"/>
            <a:ext cx="4684750" cy="769441"/>
          </a:xfrm>
          <a:prstGeom prst="rect">
            <a:avLst/>
          </a:prstGeom>
          <a:noFill/>
        </p:spPr>
        <p:txBody>
          <a:bodyPr wrap="square" lIns="91440" tIns="45720" rIns="91440" bIns="45720" anchor="t">
            <a:spAutoFit/>
          </a:bodyPr>
          <a:lstStyle/>
          <a:p>
            <a:r>
              <a:rPr lang="en-US" sz="4400">
                <a:solidFill>
                  <a:schemeClr val="accent1"/>
                </a:solidFill>
                <a:cs typeface="Calibri Light"/>
              </a:rPr>
              <a:t>THANK YOU</a:t>
            </a:r>
          </a:p>
        </p:txBody>
      </p:sp>
    </p:spTree>
    <p:extLst>
      <p:ext uri="{BB962C8B-B14F-4D97-AF65-F5344CB8AC3E}">
        <p14:creationId xmlns:p14="http://schemas.microsoft.com/office/powerpoint/2010/main" val="211208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1" y="76201"/>
            <a:ext cx="9143999" cy="838415"/>
          </a:xfrm>
        </p:spPr>
        <p:txBody>
          <a:bodyPr>
            <a:normAutofit/>
          </a:bodyPr>
          <a:lstStyle/>
          <a:p>
            <a:pPr algn="ctr"/>
            <a:r>
              <a:rPr lang="en-US" sz="3200" b="1">
                <a:ln w="0"/>
                <a:effectLst>
                  <a:outerShdw blurRad="38100" dist="19050" dir="2700000" algn="tl" rotWithShape="0">
                    <a:schemeClr val="dk1">
                      <a:alpha val="40000"/>
                    </a:schemeClr>
                  </a:outerShdw>
                </a:effectLst>
              </a:rPr>
              <a:t>Simple Rules of Engagement</a:t>
            </a:r>
          </a:p>
        </p:txBody>
      </p:sp>
      <p:sp>
        <p:nvSpPr>
          <p:cNvPr id="9" name="Content Placeholder 8"/>
          <p:cNvSpPr>
            <a:spLocks noGrp="1"/>
          </p:cNvSpPr>
          <p:nvPr>
            <p:ph idx="1"/>
          </p:nvPr>
        </p:nvSpPr>
        <p:spPr/>
        <p:txBody>
          <a:bodyPr>
            <a:normAutofit lnSpcReduction="10000"/>
          </a:bodyPr>
          <a:lstStyle/>
          <a:p>
            <a:r>
              <a:rPr lang="en-US">
                <a:solidFill>
                  <a:srgbClr val="333399"/>
                </a:solidFill>
              </a:rPr>
              <a:t>I have muted all participant lines for this introduction and the briefing.</a:t>
            </a:r>
          </a:p>
          <a:p>
            <a:r>
              <a:rPr lang="en-US">
                <a:solidFill>
                  <a:srgbClr val="333399"/>
                </a:solidFill>
              </a:rPr>
              <a:t>If you need to contact me during the briefing, send me an e-mail at sosecie@mitre.org.</a:t>
            </a:r>
          </a:p>
          <a:p>
            <a:r>
              <a:rPr lang="en-US">
                <a:solidFill>
                  <a:srgbClr val="333399"/>
                </a:solidFill>
              </a:rPr>
              <a:t>Download the presentation so you can follow along on your own</a:t>
            </a:r>
          </a:p>
          <a:p>
            <a:r>
              <a:rPr lang="en-US">
                <a:solidFill>
                  <a:srgbClr val="333399"/>
                </a:solidFill>
              </a:rPr>
              <a:t>We will hold all questions until the end:</a:t>
            </a:r>
          </a:p>
          <a:p>
            <a:pPr lvl="1"/>
            <a:r>
              <a:rPr lang="en-US">
                <a:solidFill>
                  <a:srgbClr val="333399"/>
                </a:solidFill>
              </a:rPr>
              <a:t>I will start with questions submitted online via the CHAT window in Teams.</a:t>
            </a:r>
          </a:p>
          <a:p>
            <a:pPr lvl="1"/>
            <a:r>
              <a:rPr lang="en-US">
                <a:solidFill>
                  <a:srgbClr val="333399"/>
                </a:solidFill>
              </a:rPr>
              <a:t>I will then take questions via telephone; State your name, organization, and question clearly.</a:t>
            </a:r>
          </a:p>
          <a:p>
            <a:r>
              <a:rPr lang="en-US">
                <a:solidFill>
                  <a:srgbClr val="333399"/>
                </a:solidFill>
              </a:rPr>
              <a:t>If a question requires more discussion, the speaker(s) contact info is in the brief.</a:t>
            </a:r>
          </a:p>
        </p:txBody>
      </p:sp>
      <p:sp>
        <p:nvSpPr>
          <p:cNvPr id="14" name="Footer Placeholder 13"/>
          <p:cNvSpPr>
            <a:spLocks noGrp="1"/>
          </p:cNvSpPr>
          <p:nvPr>
            <p:ph type="ftr" sz="quarter" idx="11"/>
          </p:nvPr>
        </p:nvSpPr>
        <p:spPr/>
        <p:txBody>
          <a:bodyPr/>
          <a:lstStyle/>
          <a:p>
            <a:pPr defTabSz="457200"/>
            <a:r>
              <a:rPr lang="en-US">
                <a:solidFill>
                  <a:prstClr val="black">
                    <a:tint val="75000"/>
                  </a:prstClr>
                </a:solidFill>
                <a:latin typeface="Calibri" panose="020F0502020204030204"/>
              </a:rPr>
              <a:t> </a:t>
            </a:r>
          </a:p>
        </p:txBody>
      </p:sp>
      <p:sp>
        <p:nvSpPr>
          <p:cNvPr id="15" name="Slide Number Placeholder 14"/>
          <p:cNvSpPr>
            <a:spLocks noGrp="1"/>
          </p:cNvSpPr>
          <p:nvPr>
            <p:ph type="sldNum" sz="quarter" idx="12"/>
          </p:nvPr>
        </p:nvSpPr>
        <p:spPr/>
        <p:txBody>
          <a:bodyPr/>
          <a:lstStyle/>
          <a:p>
            <a:pPr defTabSz="457200"/>
            <a:r>
              <a:rPr lang="en-US">
                <a:solidFill>
                  <a:prstClr val="black">
                    <a:tint val="75000"/>
                  </a:prstClr>
                </a:solidFill>
                <a:latin typeface="Calibri" panose="020F0502020204030204"/>
              </a:rPr>
              <a:t> </a:t>
            </a:r>
          </a:p>
        </p:txBody>
      </p:sp>
    </p:spTree>
    <p:extLst>
      <p:ext uri="{BB962C8B-B14F-4D97-AF65-F5344CB8AC3E}">
        <p14:creationId xmlns:p14="http://schemas.microsoft.com/office/powerpoint/2010/main" val="128562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1" y="152401"/>
            <a:ext cx="9143999" cy="838415"/>
          </a:xfrm>
        </p:spPr>
        <p:txBody>
          <a:bodyPr>
            <a:normAutofit/>
          </a:bodyPr>
          <a:lstStyle/>
          <a:p>
            <a:pPr algn="ctr"/>
            <a:r>
              <a:rPr lang="en-US" sz="3200" b="1">
                <a:ln w="0"/>
                <a:effectLst>
                  <a:outerShdw blurRad="38100" dist="19050" dir="2700000" algn="tl" rotWithShape="0">
                    <a:schemeClr val="dk1">
                      <a:alpha val="40000"/>
                    </a:schemeClr>
                  </a:outerShdw>
                </a:effectLst>
              </a:rPr>
              <a:t>Disclaimer</a:t>
            </a:r>
          </a:p>
        </p:txBody>
      </p:sp>
      <p:sp>
        <p:nvSpPr>
          <p:cNvPr id="7" name="Content Placeholder 6"/>
          <p:cNvSpPr>
            <a:spLocks noGrp="1"/>
          </p:cNvSpPr>
          <p:nvPr>
            <p:ph idx="1"/>
          </p:nvPr>
        </p:nvSpPr>
        <p:spPr>
          <a:xfrm>
            <a:off x="2152649" y="1497914"/>
            <a:ext cx="7886700" cy="4351338"/>
          </a:xfrm>
        </p:spPr>
        <p:txBody>
          <a:bodyPr>
            <a:normAutofit fontScale="77500" lnSpcReduction="20000"/>
          </a:bodyPr>
          <a:lstStyle/>
          <a:p>
            <a:r>
              <a:rPr lang="en-US">
                <a:solidFill>
                  <a:srgbClr val="333399"/>
                </a:solidFill>
              </a:rPr>
              <a:t>MITRE and the NDIA makes no claims, promises or guarantees about the accuracy, completeness or adequacy of the contents of this presentation and expressly disclaims liability for errors and omissions in its contents.</a:t>
            </a:r>
          </a:p>
          <a:p>
            <a:r>
              <a:rPr lang="en-US">
                <a:solidFill>
                  <a:srgbClr val="333399"/>
                </a:solidFill>
              </a:rPr>
              <a:t>No warranty of any kind, implied, expressed or statutory, including but not limited to the warranties of non-infringement of third-party rights, title, merchantability, fitness for a particular purpose and freedom from computer virus, is given with respect to the contents of this presentation or its hyperlinks to other Internet resources.</a:t>
            </a:r>
          </a:p>
          <a:p>
            <a:r>
              <a:rPr lang="en-US">
                <a:solidFill>
                  <a:srgbClr val="333399"/>
                </a:solidFill>
              </a:rPr>
              <a:t>Reference in any presentation to any specific commercial products, processes, or services, or the use of any trade, firm or corporation name is for the information and convenience of the participants and subscribers, and does not constitute endorsement, recommendation, or favoring of any individual company, agency, or organizational entity.</a:t>
            </a:r>
          </a:p>
          <a:p>
            <a:endParaRPr lang="en-US">
              <a:solidFill>
                <a:srgbClr val="333399"/>
              </a:solidFill>
            </a:endParaRPr>
          </a:p>
        </p:txBody>
      </p:sp>
      <p:sp>
        <p:nvSpPr>
          <p:cNvPr id="12" name="Footer Placeholder 11"/>
          <p:cNvSpPr>
            <a:spLocks noGrp="1"/>
          </p:cNvSpPr>
          <p:nvPr>
            <p:ph type="ftr" sz="quarter" idx="11"/>
          </p:nvPr>
        </p:nvSpPr>
        <p:spPr/>
        <p:txBody>
          <a:bodyPr/>
          <a:lstStyle/>
          <a:p>
            <a:pPr defTabSz="457200"/>
            <a:r>
              <a:rPr lang="en-US">
                <a:solidFill>
                  <a:prstClr val="black">
                    <a:tint val="75000"/>
                  </a:prstClr>
                </a:solidFill>
                <a:latin typeface="Calibri" panose="020F0502020204030204"/>
              </a:rPr>
              <a:t> </a:t>
            </a:r>
          </a:p>
        </p:txBody>
      </p:sp>
      <p:sp>
        <p:nvSpPr>
          <p:cNvPr id="13" name="Slide Number Placeholder 12"/>
          <p:cNvSpPr>
            <a:spLocks noGrp="1"/>
          </p:cNvSpPr>
          <p:nvPr>
            <p:ph type="sldNum" sz="quarter" idx="12"/>
          </p:nvPr>
        </p:nvSpPr>
        <p:spPr/>
        <p:txBody>
          <a:bodyPr/>
          <a:lstStyle/>
          <a:p>
            <a:pPr defTabSz="457200"/>
            <a:r>
              <a:rPr lang="en-US">
                <a:solidFill>
                  <a:prstClr val="black">
                    <a:tint val="75000"/>
                  </a:prstClr>
                </a:solidFill>
                <a:latin typeface="Calibri" panose="020F0502020204030204"/>
              </a:rPr>
              <a:t>  </a:t>
            </a:r>
          </a:p>
        </p:txBody>
      </p:sp>
    </p:spTree>
    <p:extLst>
      <p:ext uri="{BB962C8B-B14F-4D97-AF65-F5344CB8AC3E}">
        <p14:creationId xmlns:p14="http://schemas.microsoft.com/office/powerpoint/2010/main" val="321887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389532"/>
            <a:ext cx="9143999" cy="1269206"/>
          </a:xfrm>
        </p:spPr>
        <p:txBody>
          <a:bodyPr>
            <a:normAutofit fontScale="90000"/>
          </a:bodyPr>
          <a:lstStyle/>
          <a:p>
            <a:pPr algn="ctr"/>
            <a:r>
              <a:rPr lang="en-US" sz="3200" b="1">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2022 System of Systems Engineering Collaborators Information Exchange Webinars</a:t>
            </a:r>
            <a:br>
              <a:rPr lang="en-US" sz="320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br>
            <a:r>
              <a:rPr lang="en-US" sz="2700" i="1">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Sponsored by MITRE and NDIA SE Division</a:t>
            </a:r>
            <a:endParaRPr lang="en-US" sz="3200" b="1">
              <a:ln w="0"/>
              <a:effectLst>
                <a:outerShdw blurRad="38100" dist="19050" dir="2700000" algn="tl" rotWithShape="0">
                  <a:schemeClr val="dk1">
                    <a:alpha val="40000"/>
                  </a:schemeClr>
                </a:outerShdw>
              </a:effectLst>
            </a:endParaRPr>
          </a:p>
        </p:txBody>
      </p:sp>
      <p:sp>
        <p:nvSpPr>
          <p:cNvPr id="12" name="Footer Placeholder 11"/>
          <p:cNvSpPr>
            <a:spLocks noGrp="1"/>
          </p:cNvSpPr>
          <p:nvPr>
            <p:ph type="ftr" sz="quarter" idx="11"/>
          </p:nvPr>
        </p:nvSpPr>
        <p:spPr/>
        <p:txBody>
          <a:bodyPr/>
          <a:lstStyle/>
          <a:p>
            <a:pPr defTabSz="457200"/>
            <a:r>
              <a:rPr lang="en-US">
                <a:solidFill>
                  <a:prstClr val="black">
                    <a:tint val="75000"/>
                  </a:prstClr>
                </a:solidFill>
                <a:latin typeface="Calibri" panose="020F0502020204030204"/>
              </a:rPr>
              <a:t> </a:t>
            </a:r>
          </a:p>
        </p:txBody>
      </p:sp>
      <p:sp>
        <p:nvSpPr>
          <p:cNvPr id="13" name="Slide Number Placeholder 12"/>
          <p:cNvSpPr>
            <a:spLocks noGrp="1"/>
          </p:cNvSpPr>
          <p:nvPr>
            <p:ph type="sldNum" sz="quarter" idx="12"/>
          </p:nvPr>
        </p:nvSpPr>
        <p:spPr/>
        <p:txBody>
          <a:bodyPr/>
          <a:lstStyle/>
          <a:p>
            <a:pPr defTabSz="457200"/>
            <a:r>
              <a:rPr lang="en-US">
                <a:solidFill>
                  <a:prstClr val="black">
                    <a:tint val="75000"/>
                  </a:prstClr>
                </a:solidFill>
                <a:latin typeface="Calibri" panose="020F0502020204030204"/>
              </a:rPr>
              <a:t>  </a:t>
            </a:r>
          </a:p>
        </p:txBody>
      </p:sp>
      <p:sp>
        <p:nvSpPr>
          <p:cNvPr id="6" name="Rectangle 5">
            <a:extLst>
              <a:ext uri="{FF2B5EF4-FFF2-40B4-BE49-F238E27FC236}">
                <a16:creationId xmlns:a16="http://schemas.microsoft.com/office/drawing/2014/main" id="{A793F8BE-C695-4D4B-8EC9-087A381B8F35}"/>
              </a:ext>
            </a:extLst>
          </p:cNvPr>
          <p:cNvSpPr/>
          <p:nvPr/>
        </p:nvSpPr>
        <p:spPr>
          <a:xfrm>
            <a:off x="2840343" y="1743284"/>
            <a:ext cx="6885702" cy="4893647"/>
          </a:xfrm>
          <a:prstGeom prst="rect">
            <a:avLst/>
          </a:prstGeom>
        </p:spPr>
        <p:txBody>
          <a:bodyPr wrap="square" anchor="t">
            <a:spAutoFit/>
          </a:bodyPr>
          <a:lstStyle/>
          <a:p>
            <a:pPr algn="ctr" defTabSz="342900"/>
            <a:endParaRPr lang="en-US" sz="1200" i="1">
              <a:solidFill>
                <a:srgbClr val="333399"/>
              </a:solidFill>
              <a:latin typeface="Calibri" panose="020F0502020204030204"/>
            </a:endParaRPr>
          </a:p>
          <a:p>
            <a:pPr algn="ctr" defTabSz="342900"/>
            <a:endParaRPr lang="en-US" sz="1200" i="1">
              <a:solidFill>
                <a:srgbClr val="333399"/>
              </a:solidFill>
              <a:latin typeface="Calibri" panose="020F0502020204030204"/>
            </a:endParaRPr>
          </a:p>
          <a:p>
            <a:pPr algn="ctr" defTabSz="342900"/>
            <a:r>
              <a:rPr lang="en-US" b="1" i="1">
                <a:solidFill>
                  <a:srgbClr val="333399"/>
                </a:solidFill>
                <a:latin typeface="Calibri" panose="020F0502020204030204"/>
              </a:rPr>
              <a:t>January 11, 2022</a:t>
            </a:r>
          </a:p>
          <a:p>
            <a:pPr algn="ctr" defTabSz="342900"/>
            <a:r>
              <a:rPr lang="en-US" b="1" i="1">
                <a:solidFill>
                  <a:srgbClr val="333399"/>
                </a:solidFill>
                <a:latin typeface="Calibri" panose="020F0502020204030204"/>
              </a:rPr>
              <a:t>Approach for Complex Deterministic and Nondeterministic Systems (ACDANS)</a:t>
            </a:r>
          </a:p>
          <a:p>
            <a:pPr algn="ctr" defTabSz="342900"/>
            <a:r>
              <a:rPr lang="en-US" i="1">
                <a:solidFill>
                  <a:srgbClr val="333399"/>
                </a:solidFill>
                <a:latin typeface="Calibri" panose="020F0502020204030204"/>
              </a:rPr>
              <a:t>Dr. Paul C. Hershey</a:t>
            </a:r>
          </a:p>
          <a:p>
            <a:pPr algn="ctr" defTabSz="342900"/>
            <a:endParaRPr lang="en-US" i="1">
              <a:solidFill>
                <a:srgbClr val="333399"/>
              </a:solidFill>
              <a:latin typeface="Calibri" panose="020F0502020204030204"/>
            </a:endParaRPr>
          </a:p>
          <a:p>
            <a:pPr algn="ctr" defTabSz="342900"/>
            <a:r>
              <a:rPr lang="en-US" b="1" i="1">
                <a:solidFill>
                  <a:srgbClr val="333399"/>
                </a:solidFill>
                <a:latin typeface="Calibri" panose="020F0502020204030204"/>
              </a:rPr>
              <a:t>January 25, 2022</a:t>
            </a:r>
          </a:p>
          <a:p>
            <a:pPr algn="ctr" defTabSz="342900"/>
            <a:r>
              <a:rPr lang="en-US" b="1" i="1">
                <a:solidFill>
                  <a:srgbClr val="333399"/>
                </a:solidFill>
                <a:latin typeface="Calibri" panose="020F0502020204030204"/>
              </a:rPr>
              <a:t>Applying </a:t>
            </a:r>
            <a:r>
              <a:rPr lang="en-US" b="1" i="1" err="1">
                <a:solidFill>
                  <a:srgbClr val="333399"/>
                </a:solidFill>
                <a:latin typeface="Calibri" panose="020F0502020204030204"/>
              </a:rPr>
              <a:t>SoSE</a:t>
            </a:r>
            <a:r>
              <a:rPr lang="en-US" b="1" i="1">
                <a:solidFill>
                  <a:srgbClr val="333399"/>
                </a:solidFill>
                <a:latin typeface="Calibri" panose="020F0502020204030204"/>
              </a:rPr>
              <a:t> in Healthcare: the case for a soft systems methodology approach to Digital-first Primary Care</a:t>
            </a:r>
          </a:p>
          <a:p>
            <a:pPr algn="ctr" defTabSz="342900"/>
            <a:r>
              <a:rPr lang="en-US" i="1" err="1">
                <a:solidFill>
                  <a:srgbClr val="333399"/>
                </a:solidFill>
                <a:latin typeface="Calibri" panose="020F0502020204030204"/>
              </a:rPr>
              <a:t>Iqra</a:t>
            </a:r>
            <a:r>
              <a:rPr lang="en-US" i="1">
                <a:solidFill>
                  <a:srgbClr val="333399"/>
                </a:solidFill>
                <a:latin typeface="Calibri" panose="020F0502020204030204"/>
              </a:rPr>
              <a:t> Shahzad, Melanie King, and Michael Henshaw</a:t>
            </a:r>
          </a:p>
          <a:p>
            <a:pPr algn="ctr" defTabSz="342900"/>
            <a:endParaRPr lang="en-US" i="1">
              <a:solidFill>
                <a:srgbClr val="333399"/>
              </a:solidFill>
              <a:latin typeface="Calibri" panose="020F0502020204030204"/>
            </a:endParaRPr>
          </a:p>
          <a:p>
            <a:pPr algn="ctr" defTabSz="342900"/>
            <a:r>
              <a:rPr lang="en-US" b="1" i="1">
                <a:solidFill>
                  <a:srgbClr val="333399"/>
                </a:solidFill>
                <a:latin typeface="Calibri" panose="020F0502020204030204"/>
              </a:rPr>
              <a:t>February 8, 2022</a:t>
            </a:r>
          </a:p>
          <a:p>
            <a:pPr algn="ctr" defTabSz="342900"/>
            <a:r>
              <a:rPr lang="en-US" b="1" i="1">
                <a:solidFill>
                  <a:srgbClr val="333399"/>
                </a:solidFill>
                <a:latin typeface="Calibri" panose="020F0502020204030204"/>
              </a:rPr>
              <a:t>Empowering Adaptive Human Autonomy Collaboration (DUAL) with Artificial Intelligence</a:t>
            </a:r>
          </a:p>
          <a:p>
            <a:pPr algn="ctr" defTabSz="342900"/>
            <a:r>
              <a:rPr lang="en-US" i="1">
                <a:solidFill>
                  <a:srgbClr val="333399"/>
                </a:solidFill>
                <a:latin typeface="Calibri" panose="020F0502020204030204"/>
              </a:rPr>
              <a:t>Dr. Mark </a:t>
            </a:r>
            <a:r>
              <a:rPr lang="en-US" i="1" err="1">
                <a:solidFill>
                  <a:srgbClr val="333399"/>
                </a:solidFill>
                <a:latin typeface="Calibri" panose="020F0502020204030204"/>
              </a:rPr>
              <a:t>Chattington</a:t>
            </a:r>
            <a:endParaRPr lang="en-US" i="1">
              <a:solidFill>
                <a:srgbClr val="333399"/>
              </a:solidFill>
              <a:latin typeface="Calibri" panose="020F0502020204030204"/>
            </a:endParaRPr>
          </a:p>
          <a:p>
            <a:pPr algn="ctr" defTabSz="342900"/>
            <a:endParaRPr lang="en-US" sz="1200" i="1">
              <a:solidFill>
                <a:srgbClr val="333399"/>
              </a:solidFill>
              <a:latin typeface="Calibri" panose="020F0502020204030204"/>
            </a:endParaRPr>
          </a:p>
          <a:p>
            <a:pPr algn="ctr" defTabSz="342900"/>
            <a:endParaRPr lang="en-US" sz="1200" i="1">
              <a:solidFill>
                <a:srgbClr val="333399"/>
              </a:solidFill>
              <a:latin typeface="Calibri" panose="020F0502020204030204"/>
            </a:endParaRPr>
          </a:p>
          <a:p>
            <a:pPr algn="ctr" defTabSz="342900"/>
            <a:endParaRPr lang="en-US" sz="1200" i="1">
              <a:solidFill>
                <a:srgbClr val="333399"/>
              </a:solidFill>
              <a:latin typeface="Calibri" panose="020F0502020204030204"/>
            </a:endParaRPr>
          </a:p>
        </p:txBody>
      </p:sp>
      <p:sp>
        <p:nvSpPr>
          <p:cNvPr id="2" name="TextBox 1">
            <a:extLst>
              <a:ext uri="{FF2B5EF4-FFF2-40B4-BE49-F238E27FC236}">
                <a16:creationId xmlns:a16="http://schemas.microsoft.com/office/drawing/2014/main" id="{EDCBF8D4-E31E-4E25-AE9D-09A9B88BBE79}"/>
              </a:ext>
            </a:extLst>
          </p:cNvPr>
          <p:cNvSpPr txBox="1"/>
          <p:nvPr/>
        </p:nvSpPr>
        <p:spPr>
          <a:xfrm>
            <a:off x="2527038" y="6359932"/>
            <a:ext cx="7512313" cy="276999"/>
          </a:xfrm>
          <a:prstGeom prst="rect">
            <a:avLst/>
          </a:prstGeom>
          <a:noFill/>
        </p:spPr>
        <p:txBody>
          <a:bodyPr wrap="none" rtlCol="0">
            <a:spAutoFit/>
          </a:bodyPr>
          <a:lstStyle/>
          <a:p>
            <a:pPr defTabSz="457200"/>
            <a:r>
              <a:rPr lang="en-US" sz="1200">
                <a:solidFill>
                  <a:prstClr val="black"/>
                </a:solidFill>
                <a:latin typeface="Calibri" panose="020F0502020204030204"/>
              </a:rPr>
              <a:t>https://www.mitre.org/capabilities/systems-engineering/collaborations/system-of-systems-engineering-collaborators</a:t>
            </a:r>
          </a:p>
        </p:txBody>
      </p:sp>
    </p:spTree>
    <p:extLst>
      <p:ext uri="{BB962C8B-B14F-4D97-AF65-F5344CB8AC3E}">
        <p14:creationId xmlns:p14="http://schemas.microsoft.com/office/powerpoint/2010/main" val="1474856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3999" y="387900"/>
            <a:ext cx="9143999" cy="1269206"/>
          </a:xfrm>
        </p:spPr>
        <p:txBody>
          <a:bodyPr>
            <a:normAutofit fontScale="90000"/>
          </a:bodyPr>
          <a:lstStyle/>
          <a:p>
            <a:pPr algn="ctr"/>
            <a:r>
              <a:rPr lang="en-US" sz="3200" b="1">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2022 System of Systems Engineering Collaborators Information Exchange Webinars</a:t>
            </a:r>
            <a:br>
              <a:rPr lang="en-US" sz="320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br>
            <a:r>
              <a:rPr lang="en-US" sz="2700" i="1">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Sponsored by MITRE and NDIA SE Division</a:t>
            </a:r>
            <a:endParaRPr lang="en-US" sz="3200" b="1">
              <a:ln w="0"/>
              <a:effectLst>
                <a:outerShdw blurRad="38100" dist="19050" dir="2700000" algn="tl" rotWithShape="0">
                  <a:schemeClr val="dk1">
                    <a:alpha val="40000"/>
                  </a:schemeClr>
                </a:outerShdw>
              </a:effectLst>
            </a:endParaRPr>
          </a:p>
        </p:txBody>
      </p:sp>
      <p:sp>
        <p:nvSpPr>
          <p:cNvPr id="12" name="Footer Placeholder 11"/>
          <p:cNvSpPr>
            <a:spLocks noGrp="1"/>
          </p:cNvSpPr>
          <p:nvPr>
            <p:ph type="ftr" sz="quarter" idx="11"/>
          </p:nvPr>
        </p:nvSpPr>
        <p:spPr/>
        <p:txBody>
          <a:bodyPr/>
          <a:lstStyle/>
          <a:p>
            <a:pPr defTabSz="457200"/>
            <a:r>
              <a:rPr lang="en-US">
                <a:solidFill>
                  <a:prstClr val="black">
                    <a:tint val="75000"/>
                  </a:prstClr>
                </a:solidFill>
                <a:latin typeface="Calibri" panose="020F0502020204030204"/>
              </a:rPr>
              <a:t> </a:t>
            </a:r>
          </a:p>
        </p:txBody>
      </p:sp>
      <p:sp>
        <p:nvSpPr>
          <p:cNvPr id="13" name="Slide Number Placeholder 12"/>
          <p:cNvSpPr>
            <a:spLocks noGrp="1"/>
          </p:cNvSpPr>
          <p:nvPr>
            <p:ph type="sldNum" sz="quarter" idx="12"/>
          </p:nvPr>
        </p:nvSpPr>
        <p:spPr/>
        <p:txBody>
          <a:bodyPr/>
          <a:lstStyle/>
          <a:p>
            <a:pPr defTabSz="457200"/>
            <a:r>
              <a:rPr lang="en-US">
                <a:solidFill>
                  <a:prstClr val="black">
                    <a:tint val="75000"/>
                  </a:prstClr>
                </a:solidFill>
                <a:latin typeface="Calibri" panose="020F0502020204030204"/>
              </a:rPr>
              <a:t>  </a:t>
            </a:r>
          </a:p>
        </p:txBody>
      </p:sp>
      <p:sp>
        <p:nvSpPr>
          <p:cNvPr id="6" name="Rectangle 5">
            <a:extLst>
              <a:ext uri="{FF2B5EF4-FFF2-40B4-BE49-F238E27FC236}">
                <a16:creationId xmlns:a16="http://schemas.microsoft.com/office/drawing/2014/main" id="{A793F8BE-C695-4D4B-8EC9-087A381B8F35}"/>
              </a:ext>
            </a:extLst>
          </p:cNvPr>
          <p:cNvSpPr/>
          <p:nvPr/>
        </p:nvSpPr>
        <p:spPr>
          <a:xfrm>
            <a:off x="2817017" y="1792528"/>
            <a:ext cx="6557965" cy="461665"/>
          </a:xfrm>
          <a:prstGeom prst="rect">
            <a:avLst/>
          </a:prstGeom>
        </p:spPr>
        <p:txBody>
          <a:bodyPr wrap="square" anchor="t">
            <a:spAutoFit/>
          </a:bodyPr>
          <a:lstStyle/>
          <a:p>
            <a:pPr algn="ctr" defTabSz="342900"/>
            <a:endParaRPr lang="en-US" sz="1200" i="1">
              <a:solidFill>
                <a:srgbClr val="333399"/>
              </a:solidFill>
              <a:latin typeface="Calibri" panose="020F0502020204030204"/>
            </a:endParaRPr>
          </a:p>
          <a:p>
            <a:pPr algn="ctr" defTabSz="342900"/>
            <a:endParaRPr lang="en-US" sz="1200" i="1">
              <a:solidFill>
                <a:srgbClr val="333399"/>
              </a:solidFill>
              <a:latin typeface="Calibri" panose="020F0502020204030204"/>
            </a:endParaRPr>
          </a:p>
        </p:txBody>
      </p:sp>
      <p:sp>
        <p:nvSpPr>
          <p:cNvPr id="2" name="TextBox 1">
            <a:extLst>
              <a:ext uri="{FF2B5EF4-FFF2-40B4-BE49-F238E27FC236}">
                <a16:creationId xmlns:a16="http://schemas.microsoft.com/office/drawing/2014/main" id="{EDCBF8D4-E31E-4E25-AE9D-09A9B88BBE79}"/>
              </a:ext>
            </a:extLst>
          </p:cNvPr>
          <p:cNvSpPr txBox="1"/>
          <p:nvPr/>
        </p:nvSpPr>
        <p:spPr>
          <a:xfrm>
            <a:off x="2527038" y="6359932"/>
            <a:ext cx="7512313" cy="276999"/>
          </a:xfrm>
          <a:prstGeom prst="rect">
            <a:avLst/>
          </a:prstGeom>
          <a:noFill/>
        </p:spPr>
        <p:txBody>
          <a:bodyPr wrap="none" rtlCol="0">
            <a:spAutoFit/>
          </a:bodyPr>
          <a:lstStyle/>
          <a:p>
            <a:pPr defTabSz="457200"/>
            <a:r>
              <a:rPr lang="en-US" sz="1200">
                <a:solidFill>
                  <a:prstClr val="black"/>
                </a:solidFill>
                <a:latin typeface="Calibri" panose="020F0502020204030204"/>
              </a:rPr>
              <a:t>https://www.mitre.org/capabilities/systems-engineering/collaborations/system-of-systems-engineering-collaborators</a:t>
            </a:r>
          </a:p>
        </p:txBody>
      </p:sp>
      <p:sp>
        <p:nvSpPr>
          <p:cNvPr id="8" name="TextBox 7">
            <a:extLst>
              <a:ext uri="{FF2B5EF4-FFF2-40B4-BE49-F238E27FC236}">
                <a16:creationId xmlns:a16="http://schemas.microsoft.com/office/drawing/2014/main" id="{600D6143-2543-4A75-888D-E064AE8E9EC9}"/>
              </a:ext>
            </a:extLst>
          </p:cNvPr>
          <p:cNvSpPr txBox="1"/>
          <p:nvPr/>
        </p:nvSpPr>
        <p:spPr>
          <a:xfrm>
            <a:off x="2402370" y="2023360"/>
            <a:ext cx="7387258" cy="3970318"/>
          </a:xfrm>
          <a:prstGeom prst="rect">
            <a:avLst/>
          </a:prstGeom>
          <a:noFill/>
        </p:spPr>
        <p:txBody>
          <a:bodyPr wrap="square">
            <a:spAutoFit/>
          </a:bodyPr>
          <a:lstStyle/>
          <a:p>
            <a:pPr algn="ctr" defTabSz="342900"/>
            <a:r>
              <a:rPr lang="en-US" sz="1800" b="1" i="1">
                <a:solidFill>
                  <a:srgbClr val="333399"/>
                </a:solidFill>
                <a:latin typeface="Calibri" panose="020F0502020204030204"/>
              </a:rPr>
              <a:t>February 22, 2022</a:t>
            </a:r>
            <a:endParaRPr lang="en-US" sz="1800">
              <a:solidFill>
                <a:prstClr val="black"/>
              </a:solidFill>
              <a:latin typeface="Calibri" panose="020F0502020204030204"/>
            </a:endParaRPr>
          </a:p>
          <a:p>
            <a:pPr algn="ctr" defTabSz="342900"/>
            <a:r>
              <a:rPr lang="en-US" sz="1800" b="1" i="1">
                <a:solidFill>
                  <a:srgbClr val="333399"/>
                </a:solidFill>
                <a:latin typeface="Calibri" panose="020F0502020204030204"/>
              </a:rPr>
              <a:t>System of Systems Engineering Conference (</a:t>
            </a:r>
            <a:r>
              <a:rPr lang="en-US" sz="1800" b="1" i="1" err="1">
                <a:solidFill>
                  <a:srgbClr val="333399"/>
                </a:solidFill>
                <a:latin typeface="Calibri" panose="020F0502020204030204"/>
              </a:rPr>
              <a:t>SoSE</a:t>
            </a:r>
            <a:r>
              <a:rPr lang="en-US" sz="1800" b="1" i="1">
                <a:solidFill>
                  <a:srgbClr val="333399"/>
                </a:solidFill>
                <a:latin typeface="Calibri" panose="020F0502020204030204"/>
              </a:rPr>
              <a:t>) and Industry Perspectives and the Role of </a:t>
            </a:r>
            <a:r>
              <a:rPr lang="en-US" sz="1800" b="1" i="1" err="1">
                <a:solidFill>
                  <a:srgbClr val="333399"/>
                </a:solidFill>
                <a:latin typeface="Calibri" panose="020F0502020204030204"/>
              </a:rPr>
              <a:t>SoSE</a:t>
            </a:r>
            <a:r>
              <a:rPr lang="en-US" sz="1800" b="1" i="1">
                <a:solidFill>
                  <a:srgbClr val="333399"/>
                </a:solidFill>
                <a:latin typeface="Calibri" panose="020F0502020204030204"/>
              </a:rPr>
              <a:t>: INCOSE and IEEE Collaborations</a:t>
            </a:r>
          </a:p>
          <a:p>
            <a:pPr algn="ctr" defTabSz="342900"/>
            <a:r>
              <a:rPr lang="en-US" sz="1800" i="1">
                <a:solidFill>
                  <a:srgbClr val="333399"/>
                </a:solidFill>
                <a:latin typeface="Calibri" panose="020F0502020204030204"/>
              </a:rPr>
              <a:t>Paul Hershey, Garry </a:t>
            </a:r>
            <a:r>
              <a:rPr lang="en-US" sz="1800" i="1" err="1">
                <a:solidFill>
                  <a:srgbClr val="333399"/>
                </a:solidFill>
                <a:latin typeface="Calibri" panose="020F0502020204030204"/>
              </a:rPr>
              <a:t>Roedler</a:t>
            </a:r>
            <a:r>
              <a:rPr lang="en-US" sz="1800" i="1">
                <a:solidFill>
                  <a:srgbClr val="333399"/>
                </a:solidFill>
                <a:latin typeface="Calibri" panose="020F0502020204030204"/>
              </a:rPr>
              <a:t>, and Mo </a:t>
            </a:r>
            <a:r>
              <a:rPr lang="en-US" sz="1800" i="1" err="1">
                <a:solidFill>
                  <a:srgbClr val="333399"/>
                </a:solidFill>
                <a:latin typeface="Calibri" panose="020F0502020204030204"/>
              </a:rPr>
              <a:t>Jamshidi</a:t>
            </a:r>
            <a:endParaRPr lang="en-US" sz="1800" i="1">
              <a:solidFill>
                <a:srgbClr val="333399"/>
              </a:solidFill>
              <a:latin typeface="Calibri" panose="020F0502020204030204"/>
            </a:endParaRPr>
          </a:p>
          <a:p>
            <a:pPr algn="ctr" defTabSz="342900"/>
            <a:endParaRPr lang="en-US" sz="1800" i="1">
              <a:solidFill>
                <a:srgbClr val="333399"/>
              </a:solidFill>
              <a:latin typeface="Calibri" panose="020F0502020204030204"/>
            </a:endParaRPr>
          </a:p>
          <a:p>
            <a:pPr algn="ctr" defTabSz="342900"/>
            <a:r>
              <a:rPr lang="en-US" sz="1800" b="1" i="1">
                <a:solidFill>
                  <a:srgbClr val="333399"/>
                </a:solidFill>
                <a:latin typeface="Calibri" panose="020F0502020204030204"/>
              </a:rPr>
              <a:t>March 8, 2022</a:t>
            </a:r>
            <a:endParaRPr lang="en-US" sz="1800">
              <a:solidFill>
                <a:prstClr val="black"/>
              </a:solidFill>
              <a:latin typeface="Calibri" panose="020F0502020204030204"/>
            </a:endParaRPr>
          </a:p>
          <a:p>
            <a:pPr algn="ctr" defTabSz="457200"/>
            <a:r>
              <a:rPr lang="en-US" sz="1800" b="1" i="1">
                <a:solidFill>
                  <a:srgbClr val="333399"/>
                </a:solidFill>
                <a:latin typeface="Calibri" panose="020F0502020204030204"/>
              </a:rPr>
              <a:t>An Event-based Microservice Platform for Autonomous Cyber-Physical Systems: the case of Smart Farming</a:t>
            </a:r>
          </a:p>
          <a:p>
            <a:pPr algn="ctr" defTabSz="457200"/>
            <a:r>
              <a:rPr lang="en-US" sz="1800" i="1">
                <a:solidFill>
                  <a:srgbClr val="333399"/>
                </a:solidFill>
                <a:latin typeface="Calibri" panose="020F0502020204030204"/>
              </a:rPr>
              <a:t>Mara </a:t>
            </a:r>
            <a:r>
              <a:rPr lang="en-US" sz="1800" i="1" err="1">
                <a:solidFill>
                  <a:srgbClr val="333399"/>
                </a:solidFill>
                <a:latin typeface="Calibri" panose="020F0502020204030204"/>
              </a:rPr>
              <a:t>Nikolaidou</a:t>
            </a:r>
            <a:endParaRPr lang="en-US" sz="1800" i="1">
              <a:solidFill>
                <a:srgbClr val="333399"/>
              </a:solidFill>
              <a:latin typeface="Calibri" panose="020F0502020204030204"/>
            </a:endParaRPr>
          </a:p>
          <a:p>
            <a:pPr algn="ctr" defTabSz="342900"/>
            <a:endParaRPr lang="en-US" sz="1800">
              <a:solidFill>
                <a:srgbClr val="333399"/>
              </a:solidFill>
              <a:latin typeface="Calibri" panose="020F0502020204030204"/>
            </a:endParaRPr>
          </a:p>
          <a:p>
            <a:pPr algn="ctr" defTabSz="342900"/>
            <a:r>
              <a:rPr lang="en-US" sz="1800" b="1" i="1">
                <a:solidFill>
                  <a:srgbClr val="333399"/>
                </a:solidFill>
                <a:latin typeface="Calibri" panose="020F0502020204030204"/>
              </a:rPr>
              <a:t>May 3, 2022</a:t>
            </a:r>
          </a:p>
          <a:p>
            <a:pPr algn="ctr" defTabSz="342900"/>
            <a:r>
              <a:rPr lang="en-US" sz="1800" b="1" i="1">
                <a:solidFill>
                  <a:srgbClr val="333399"/>
                </a:solidFill>
                <a:latin typeface="Calibri" panose="020F0502020204030204"/>
              </a:rPr>
              <a:t>Cross-Domain Stakeholder-Alignment in Collaborative </a:t>
            </a:r>
            <a:r>
              <a:rPr lang="en-US" sz="1800" b="1" i="1" err="1">
                <a:solidFill>
                  <a:srgbClr val="333399"/>
                </a:solidFill>
                <a:latin typeface="Calibri" panose="020F0502020204030204"/>
              </a:rPr>
              <a:t>SoS</a:t>
            </a:r>
            <a:r>
              <a:rPr lang="en-US" sz="1800" b="1" i="1">
                <a:solidFill>
                  <a:srgbClr val="333399"/>
                </a:solidFill>
                <a:latin typeface="Calibri" panose="020F0502020204030204"/>
              </a:rPr>
              <a:t> – Lego Serious Play as a Boundary Object</a:t>
            </a:r>
          </a:p>
          <a:p>
            <a:pPr algn="ctr" defTabSz="342900"/>
            <a:r>
              <a:rPr lang="en-US" sz="1800" i="1">
                <a:solidFill>
                  <a:srgbClr val="333399"/>
                </a:solidFill>
                <a:latin typeface="Calibri" panose="020F0502020204030204"/>
              </a:rPr>
              <a:t>Johann </a:t>
            </a:r>
            <a:r>
              <a:rPr lang="en-US" sz="1800" i="1" err="1">
                <a:solidFill>
                  <a:srgbClr val="333399"/>
                </a:solidFill>
                <a:latin typeface="Calibri" panose="020F0502020204030204"/>
              </a:rPr>
              <a:t>Shuetz</a:t>
            </a:r>
            <a:r>
              <a:rPr lang="en-US" sz="1800" i="1">
                <a:solidFill>
                  <a:srgbClr val="333399"/>
                </a:solidFill>
                <a:latin typeface="Calibri" panose="020F0502020204030204"/>
              </a:rPr>
              <a:t>, Julia </a:t>
            </a:r>
            <a:r>
              <a:rPr lang="en-US" sz="1800" i="1" err="1">
                <a:solidFill>
                  <a:srgbClr val="333399"/>
                </a:solidFill>
                <a:latin typeface="Calibri" panose="020F0502020204030204"/>
              </a:rPr>
              <a:t>Koehlke</a:t>
            </a:r>
            <a:r>
              <a:rPr lang="en-US" sz="1800" i="1">
                <a:solidFill>
                  <a:srgbClr val="333399"/>
                </a:solidFill>
                <a:latin typeface="Calibri" panose="020F0502020204030204"/>
              </a:rPr>
              <a:t>, and Sebastian Hanna</a:t>
            </a:r>
          </a:p>
        </p:txBody>
      </p:sp>
    </p:spTree>
    <p:extLst>
      <p:ext uri="{BB962C8B-B14F-4D97-AF65-F5344CB8AC3E}">
        <p14:creationId xmlns:p14="http://schemas.microsoft.com/office/powerpoint/2010/main" val="178401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7736" y="975471"/>
            <a:ext cx="11099493" cy="2387600"/>
          </a:xfrm>
        </p:spPr>
        <p:txBody>
          <a:bodyPr>
            <a:noAutofit/>
          </a:bodyPr>
          <a:lstStyle/>
          <a:p>
            <a:r>
              <a:rPr lang="en-US" sz="4000">
                <a:solidFill>
                  <a:schemeClr val="accent1"/>
                </a:solidFill>
                <a:ea typeface="+mj-lt"/>
                <a:cs typeface="+mj-lt"/>
              </a:rPr>
              <a:t>A heterogeneous autonomous collaborative system for powerline inspection using human-robotic teaming</a:t>
            </a:r>
            <a:endParaRPr lang="en-US" sz="4000" err="1">
              <a:solidFill>
                <a:schemeClr val="accent1"/>
              </a:solidFill>
            </a:endParaRPr>
          </a:p>
        </p:txBody>
      </p:sp>
      <p:sp>
        <p:nvSpPr>
          <p:cNvPr id="3" name="Subtitle 2"/>
          <p:cNvSpPr>
            <a:spLocks noGrp="1"/>
          </p:cNvSpPr>
          <p:nvPr>
            <p:ph type="subTitle" idx="1"/>
          </p:nvPr>
        </p:nvSpPr>
        <p:spPr>
          <a:xfrm>
            <a:off x="5824831" y="3768259"/>
            <a:ext cx="10686361" cy="1655762"/>
          </a:xfrm>
        </p:spPr>
        <p:txBody>
          <a:bodyPr vert="horz" lIns="91440" tIns="45720" rIns="91440" bIns="45720" rtlCol="0" anchor="t">
            <a:normAutofit/>
          </a:bodyPr>
          <a:lstStyle/>
          <a:p>
            <a:r>
              <a:rPr lang="en-US" sz="1600" dirty="0">
                <a:solidFill>
                  <a:schemeClr val="tx1"/>
                </a:solidFill>
                <a:ea typeface="+mn-lt"/>
                <a:cs typeface="+mn-lt"/>
              </a:rPr>
              <a:t>Srikanth Vemula, Jovany Avila, &amp; Dr. Michael Frye</a:t>
            </a:r>
          </a:p>
          <a:p>
            <a:r>
              <a:rPr lang="en-US" sz="1600" dirty="0">
                <a:solidFill>
                  <a:schemeClr val="tx1"/>
                </a:solidFill>
                <a:cs typeface="Calibri"/>
              </a:rPr>
              <a:t>Autonomous Vehicle System laboratories (AVS Labs)</a:t>
            </a:r>
          </a:p>
          <a:p>
            <a:r>
              <a:rPr lang="en-US" sz="1600" dirty="0">
                <a:solidFill>
                  <a:schemeClr val="tx1"/>
                </a:solidFill>
                <a:cs typeface="Calibri"/>
              </a:rPr>
              <a:t>University of The Incarnate Word, San Antonio, Texas</a:t>
            </a:r>
          </a:p>
          <a:p>
            <a:endParaRPr lang="en-US" dirty="0">
              <a:cs typeface="Calibri"/>
            </a:endParaRPr>
          </a:p>
        </p:txBody>
      </p:sp>
      <p:pic>
        <p:nvPicPr>
          <p:cNvPr id="9" name="Picture 8" descr="A picture containing text, skiing&#10;&#10;Description automatically generated">
            <a:extLst>
              <a:ext uri="{FF2B5EF4-FFF2-40B4-BE49-F238E27FC236}">
                <a16:creationId xmlns:a16="http://schemas.microsoft.com/office/drawing/2014/main" id="{AC0E3C7A-F816-4682-80B7-8AA6E647EE45}"/>
              </a:ext>
            </a:extLst>
          </p:cNvPr>
          <p:cNvPicPr>
            <a:picLocks noChangeAspect="1"/>
          </p:cNvPicPr>
          <p:nvPr/>
        </p:nvPicPr>
        <p:blipFill>
          <a:blip r:embed="rId2"/>
          <a:stretch>
            <a:fillRect/>
          </a:stretch>
        </p:blipFill>
        <p:spPr>
          <a:xfrm>
            <a:off x="10114547" y="1419"/>
            <a:ext cx="1467853" cy="1296576"/>
          </a:xfrm>
          <a:prstGeom prst="rect">
            <a:avLst/>
          </a:prstGeom>
        </p:spPr>
      </p:pic>
      <p:pic>
        <p:nvPicPr>
          <p:cNvPr id="5" name="Picture 5" descr="Logo&#10;&#10;Description automatically generated">
            <a:extLst>
              <a:ext uri="{FF2B5EF4-FFF2-40B4-BE49-F238E27FC236}">
                <a16:creationId xmlns:a16="http://schemas.microsoft.com/office/drawing/2014/main" id="{F7E023FC-2E0A-419A-9431-790798066F01}"/>
              </a:ext>
            </a:extLst>
          </p:cNvPr>
          <p:cNvPicPr>
            <a:picLocks noChangeAspect="1"/>
          </p:cNvPicPr>
          <p:nvPr/>
        </p:nvPicPr>
        <p:blipFill>
          <a:blip r:embed="rId3"/>
          <a:stretch>
            <a:fillRect/>
          </a:stretch>
        </p:blipFill>
        <p:spPr>
          <a:xfrm>
            <a:off x="-3509" y="5382710"/>
            <a:ext cx="1279157" cy="147203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9AF8-723B-449C-B70E-5B8CBBE8A7C9}"/>
              </a:ext>
            </a:extLst>
          </p:cNvPr>
          <p:cNvSpPr>
            <a:spLocks noGrp="1"/>
          </p:cNvSpPr>
          <p:nvPr>
            <p:ph type="title"/>
          </p:nvPr>
        </p:nvSpPr>
        <p:spPr/>
        <p:txBody>
          <a:bodyPr/>
          <a:lstStyle/>
          <a:p>
            <a:r>
              <a:rPr lang="en-US">
                <a:solidFill>
                  <a:schemeClr val="accent1"/>
                </a:solidFill>
                <a:cs typeface="Calibri Light"/>
              </a:rPr>
              <a:t>Agenda</a:t>
            </a:r>
          </a:p>
        </p:txBody>
      </p:sp>
      <p:sp>
        <p:nvSpPr>
          <p:cNvPr id="3" name="Content Placeholder 2">
            <a:extLst>
              <a:ext uri="{FF2B5EF4-FFF2-40B4-BE49-F238E27FC236}">
                <a16:creationId xmlns:a16="http://schemas.microsoft.com/office/drawing/2014/main" id="{C7F1DE01-B098-476E-938D-CFC79DF3A195}"/>
              </a:ext>
            </a:extLst>
          </p:cNvPr>
          <p:cNvSpPr>
            <a:spLocks noGrp="1"/>
          </p:cNvSpPr>
          <p:nvPr>
            <p:ph idx="1"/>
          </p:nvPr>
        </p:nvSpPr>
        <p:spPr/>
        <p:txBody>
          <a:bodyPr vert="horz" lIns="91440" tIns="45720" rIns="91440" bIns="45720" rtlCol="0" anchor="t">
            <a:normAutofit/>
          </a:bodyPr>
          <a:lstStyle/>
          <a:p>
            <a:r>
              <a:rPr lang="en-US" dirty="0">
                <a:cs typeface="Calibri"/>
              </a:rPr>
              <a:t>Overview of AVS Labs</a:t>
            </a:r>
          </a:p>
          <a:p>
            <a:r>
              <a:rPr lang="en-US" dirty="0">
                <a:cs typeface="Calibri"/>
              </a:rPr>
              <a:t>Problem Statement</a:t>
            </a:r>
            <a:endParaRPr lang="en-US" dirty="0"/>
          </a:p>
          <a:p>
            <a:r>
              <a:rPr lang="en-US" dirty="0">
                <a:cs typeface="Calibri"/>
              </a:rPr>
              <a:t>Proposed System</a:t>
            </a:r>
          </a:p>
          <a:p>
            <a:r>
              <a:rPr lang="en-US" dirty="0">
                <a:cs typeface="Calibri"/>
              </a:rPr>
              <a:t>Unmanned Ground Vehicle System</a:t>
            </a:r>
          </a:p>
          <a:p>
            <a:r>
              <a:rPr lang="en-US" dirty="0">
                <a:cs typeface="Calibri"/>
              </a:rPr>
              <a:t>Unmanned Aerial Vehicle System</a:t>
            </a:r>
          </a:p>
          <a:p>
            <a:r>
              <a:rPr lang="en-US" dirty="0">
                <a:cs typeface="Calibri"/>
              </a:rPr>
              <a:t>Results</a:t>
            </a:r>
          </a:p>
          <a:p>
            <a:r>
              <a:rPr lang="en-US" dirty="0">
                <a:cs typeface="Calibri"/>
              </a:rPr>
              <a:t>Future Work</a:t>
            </a:r>
          </a:p>
          <a:p>
            <a:endParaRPr lang="en-US">
              <a:cs typeface="Calibri"/>
            </a:endParaRPr>
          </a:p>
        </p:txBody>
      </p:sp>
      <p:pic>
        <p:nvPicPr>
          <p:cNvPr id="8" name="Picture 7" descr="A picture containing text, skiing&#10;&#10;Description automatically generated">
            <a:extLst>
              <a:ext uri="{FF2B5EF4-FFF2-40B4-BE49-F238E27FC236}">
                <a16:creationId xmlns:a16="http://schemas.microsoft.com/office/drawing/2014/main" id="{2C326BBB-B6F1-4E63-ABD2-A29894032A0A}"/>
              </a:ext>
            </a:extLst>
          </p:cNvPr>
          <p:cNvPicPr>
            <a:picLocks noChangeAspect="1"/>
          </p:cNvPicPr>
          <p:nvPr/>
        </p:nvPicPr>
        <p:blipFill>
          <a:blip r:embed="rId2"/>
          <a:stretch>
            <a:fillRect/>
          </a:stretch>
        </p:blipFill>
        <p:spPr>
          <a:xfrm>
            <a:off x="10114547" y="1419"/>
            <a:ext cx="1467853" cy="1296576"/>
          </a:xfrm>
          <a:prstGeom prst="rect">
            <a:avLst/>
          </a:prstGeom>
        </p:spPr>
      </p:pic>
      <p:pic>
        <p:nvPicPr>
          <p:cNvPr id="10" name="Picture 5" descr="Logo&#10;&#10;Description automatically generated">
            <a:extLst>
              <a:ext uri="{FF2B5EF4-FFF2-40B4-BE49-F238E27FC236}">
                <a16:creationId xmlns:a16="http://schemas.microsoft.com/office/drawing/2014/main" id="{07C9621E-C134-409C-A7C1-B5D9B8FB7D70}"/>
              </a:ext>
            </a:extLst>
          </p:cNvPr>
          <p:cNvPicPr>
            <a:picLocks noChangeAspect="1"/>
          </p:cNvPicPr>
          <p:nvPr/>
        </p:nvPicPr>
        <p:blipFill>
          <a:blip r:embed="rId3"/>
          <a:stretch>
            <a:fillRect/>
          </a:stretch>
        </p:blipFill>
        <p:spPr>
          <a:xfrm>
            <a:off x="-3509" y="5382710"/>
            <a:ext cx="1279157" cy="1472030"/>
          </a:xfrm>
          <a:prstGeom prst="rect">
            <a:avLst/>
          </a:prstGeom>
        </p:spPr>
      </p:pic>
    </p:spTree>
    <p:extLst>
      <p:ext uri="{BB962C8B-B14F-4D97-AF65-F5344CB8AC3E}">
        <p14:creationId xmlns:p14="http://schemas.microsoft.com/office/powerpoint/2010/main" val="3626586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9AF8-723B-449C-B70E-5B8CBBE8A7C9}"/>
              </a:ext>
            </a:extLst>
          </p:cNvPr>
          <p:cNvSpPr>
            <a:spLocks noGrp="1"/>
          </p:cNvSpPr>
          <p:nvPr>
            <p:ph type="title"/>
          </p:nvPr>
        </p:nvSpPr>
        <p:spPr/>
        <p:txBody>
          <a:bodyPr/>
          <a:lstStyle/>
          <a:p>
            <a:r>
              <a:rPr lang="en-US">
                <a:solidFill>
                  <a:schemeClr val="accent1"/>
                </a:solidFill>
                <a:cs typeface="Calibri Light"/>
              </a:rPr>
              <a:t>Overview of AVS Labs</a:t>
            </a:r>
          </a:p>
        </p:txBody>
      </p:sp>
      <p:pic>
        <p:nvPicPr>
          <p:cNvPr id="8" name="Picture 7" descr="A picture containing text, skiing&#10;&#10;Description automatically generated">
            <a:extLst>
              <a:ext uri="{FF2B5EF4-FFF2-40B4-BE49-F238E27FC236}">
                <a16:creationId xmlns:a16="http://schemas.microsoft.com/office/drawing/2014/main" id="{2C326BBB-B6F1-4E63-ABD2-A29894032A0A}"/>
              </a:ext>
            </a:extLst>
          </p:cNvPr>
          <p:cNvPicPr>
            <a:picLocks noChangeAspect="1"/>
          </p:cNvPicPr>
          <p:nvPr/>
        </p:nvPicPr>
        <p:blipFill>
          <a:blip r:embed="rId2"/>
          <a:stretch>
            <a:fillRect/>
          </a:stretch>
        </p:blipFill>
        <p:spPr>
          <a:xfrm>
            <a:off x="10114547" y="1419"/>
            <a:ext cx="1467853" cy="1296576"/>
          </a:xfrm>
          <a:prstGeom prst="rect">
            <a:avLst/>
          </a:prstGeom>
        </p:spPr>
      </p:pic>
      <p:pic>
        <p:nvPicPr>
          <p:cNvPr id="10" name="Picture 5" descr="Logo&#10;&#10;Description automatically generated">
            <a:extLst>
              <a:ext uri="{FF2B5EF4-FFF2-40B4-BE49-F238E27FC236}">
                <a16:creationId xmlns:a16="http://schemas.microsoft.com/office/drawing/2014/main" id="{07C9621E-C134-409C-A7C1-B5D9B8FB7D70}"/>
              </a:ext>
            </a:extLst>
          </p:cNvPr>
          <p:cNvPicPr>
            <a:picLocks noChangeAspect="1"/>
          </p:cNvPicPr>
          <p:nvPr/>
        </p:nvPicPr>
        <p:blipFill>
          <a:blip r:embed="rId3"/>
          <a:stretch>
            <a:fillRect/>
          </a:stretch>
        </p:blipFill>
        <p:spPr>
          <a:xfrm>
            <a:off x="-3509" y="5382710"/>
            <a:ext cx="1279157" cy="1472030"/>
          </a:xfrm>
          <a:prstGeom prst="rect">
            <a:avLst/>
          </a:prstGeom>
        </p:spPr>
      </p:pic>
      <p:sp>
        <p:nvSpPr>
          <p:cNvPr id="9" name="Content Placeholder 2">
            <a:extLst>
              <a:ext uri="{FF2B5EF4-FFF2-40B4-BE49-F238E27FC236}">
                <a16:creationId xmlns:a16="http://schemas.microsoft.com/office/drawing/2014/main" id="{2925B5D3-5953-46FA-ACAB-44E6809EB6F5}"/>
              </a:ext>
            </a:extLst>
          </p:cNvPr>
          <p:cNvSpPr>
            <a:spLocks noGrp="1"/>
          </p:cNvSpPr>
          <p:nvPr>
            <p:ph idx="1"/>
          </p:nvPr>
        </p:nvSpPr>
        <p:spPr>
          <a:xfrm>
            <a:off x="875201" y="1433486"/>
            <a:ext cx="10884180" cy="5421254"/>
          </a:xfrm>
        </p:spPr>
        <p:txBody>
          <a:bodyPr vert="horz" lIns="91440" tIns="45720" rIns="91440" bIns="45720" rtlCol="0" anchor="t">
            <a:normAutofit/>
          </a:bodyPr>
          <a:lstStyle/>
          <a:p>
            <a:r>
              <a:rPr lang="en-US" sz="1100">
                <a:cs typeface="Calibri"/>
              </a:rPr>
              <a:t>Guidance Navigation and Controls Lab</a:t>
            </a:r>
          </a:p>
          <a:p>
            <a:pPr lvl="1"/>
            <a:r>
              <a:rPr lang="en-US" sz="1100"/>
              <a:t>New Swarm Lab with 12 Drones, 1000sqf</a:t>
            </a:r>
          </a:p>
          <a:p>
            <a:pPr lvl="1"/>
            <a:r>
              <a:rPr lang="en-US" sz="1100"/>
              <a:t>New Autonomous Car track with 5 Cars, 700sqf</a:t>
            </a:r>
          </a:p>
          <a:p>
            <a:pPr lvl="1"/>
            <a:r>
              <a:rPr lang="en-US" sz="1100"/>
              <a:t>New UGV Lab with 10 vehicles, 400sqf</a:t>
            </a:r>
            <a:endParaRPr lang="en-CA" sz="1100"/>
          </a:p>
          <a:p>
            <a:endParaRPr lang="en-US" sz="1100">
              <a:cs typeface="Calibri"/>
            </a:endParaRPr>
          </a:p>
          <a:p>
            <a:r>
              <a:rPr lang="en-US" sz="1100">
                <a:cs typeface="Calibri"/>
              </a:rPr>
              <a:t>Computational Intelligence Lab</a:t>
            </a:r>
          </a:p>
          <a:p>
            <a:pPr lvl="1"/>
            <a:r>
              <a:rPr lang="en-CA" sz="1100"/>
              <a:t>Machine, Deep, and Reinforcement Learning</a:t>
            </a:r>
          </a:p>
          <a:p>
            <a:pPr lvl="1"/>
            <a:r>
              <a:rPr lang="en-CA" sz="1100"/>
              <a:t>Object Detection and Classification</a:t>
            </a:r>
          </a:p>
          <a:p>
            <a:pPr lvl="1"/>
            <a:r>
              <a:rPr lang="en-CA" sz="1100"/>
              <a:t>Reasoning, Prediction, and Control</a:t>
            </a:r>
          </a:p>
          <a:p>
            <a:pPr lvl="1"/>
            <a:endParaRPr lang="en-US" sz="1100">
              <a:cs typeface="Calibri"/>
            </a:endParaRPr>
          </a:p>
          <a:p>
            <a:r>
              <a:rPr lang="en-US" sz="1100">
                <a:cs typeface="Calibri"/>
              </a:rPr>
              <a:t>Synthetic Environments Lab</a:t>
            </a:r>
          </a:p>
          <a:p>
            <a:pPr lvl="1"/>
            <a:r>
              <a:rPr lang="en-US" sz="1100"/>
              <a:t>LiDAR and IR Sensor Fusion</a:t>
            </a:r>
          </a:p>
          <a:p>
            <a:pPr lvl="1"/>
            <a:r>
              <a:rPr lang="en-US" sz="1100"/>
              <a:t>3D Mapping</a:t>
            </a:r>
          </a:p>
          <a:p>
            <a:pPr lvl="1"/>
            <a:r>
              <a:rPr lang="en-US" sz="1100"/>
              <a:t>Digital Twins</a:t>
            </a:r>
          </a:p>
          <a:p>
            <a:pPr lvl="1"/>
            <a:r>
              <a:rPr lang="en-US" sz="1100"/>
              <a:t>Virtual Simulations</a:t>
            </a:r>
          </a:p>
          <a:p>
            <a:pPr lvl="1"/>
            <a:endParaRPr lang="en-US" sz="700">
              <a:cs typeface="Calibri"/>
            </a:endParaRPr>
          </a:p>
          <a:p>
            <a:endParaRPr lang="en-US" sz="800">
              <a:cs typeface="Calibri"/>
            </a:endParaRPr>
          </a:p>
        </p:txBody>
      </p:sp>
      <p:pic>
        <p:nvPicPr>
          <p:cNvPr id="11" name="Content Placeholder 8" descr="A close up of a map&#10;&#10;Description automatically generated">
            <a:extLst>
              <a:ext uri="{FF2B5EF4-FFF2-40B4-BE49-F238E27FC236}">
                <a16:creationId xmlns:a16="http://schemas.microsoft.com/office/drawing/2014/main" id="{3C3B42FF-92ED-4FD3-9410-D2953E2E96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30446" y="1425132"/>
            <a:ext cx="4425387" cy="3435486"/>
          </a:xfrm>
          <a:prstGeom prst="rect">
            <a:avLst/>
          </a:prstGeom>
        </p:spPr>
      </p:pic>
      <p:pic>
        <p:nvPicPr>
          <p:cNvPr id="4" name="Picture 3">
            <a:extLst>
              <a:ext uri="{FF2B5EF4-FFF2-40B4-BE49-F238E27FC236}">
                <a16:creationId xmlns:a16="http://schemas.microsoft.com/office/drawing/2014/main" id="{B5109092-D56E-4B49-B0B8-F81FE52034F7}"/>
              </a:ext>
            </a:extLst>
          </p:cNvPr>
          <p:cNvPicPr>
            <a:picLocks noChangeAspect="1"/>
          </p:cNvPicPr>
          <p:nvPr/>
        </p:nvPicPr>
        <p:blipFill>
          <a:blip r:embed="rId5"/>
          <a:stretch>
            <a:fillRect/>
          </a:stretch>
        </p:blipFill>
        <p:spPr>
          <a:xfrm>
            <a:off x="8150596" y="3953483"/>
            <a:ext cx="3800475" cy="2667000"/>
          </a:xfrm>
          <a:prstGeom prst="rect">
            <a:avLst/>
          </a:prstGeom>
        </p:spPr>
      </p:pic>
    </p:spTree>
    <p:extLst>
      <p:ext uri="{BB962C8B-B14F-4D97-AF65-F5344CB8AC3E}">
        <p14:creationId xmlns:p14="http://schemas.microsoft.com/office/powerpoint/2010/main" val="263118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bookType xmlns="a0a1f108-3a47-4051-9129-b1ec396fda56" xsi:nil="true"/>
    <Templates xmlns="a0a1f108-3a47-4051-9129-b1ec396fda56" xsi:nil="true"/>
    <Has_Teacher_Only_SectionGroup xmlns="a0a1f108-3a47-4051-9129-b1ec396fda56" xsi:nil="true"/>
    <Teachers xmlns="a0a1f108-3a47-4051-9129-b1ec396fda56">
      <UserInfo>
        <DisplayName/>
        <AccountId xsi:nil="true"/>
        <AccountType/>
      </UserInfo>
    </Teachers>
    <Distribution_Groups xmlns="a0a1f108-3a47-4051-9129-b1ec396fda56" xsi:nil="true"/>
    <Self_Registration_Enabled xmlns="a0a1f108-3a47-4051-9129-b1ec396fda56" xsi:nil="true"/>
    <DefaultSectionNames xmlns="a0a1f108-3a47-4051-9129-b1ec396fda56" xsi:nil="true"/>
    <Invited_Teachers xmlns="a0a1f108-3a47-4051-9129-b1ec396fda56" xsi:nil="true"/>
    <IsNotebookLocked xmlns="a0a1f108-3a47-4051-9129-b1ec396fda56" xsi:nil="true"/>
    <CultureName xmlns="a0a1f108-3a47-4051-9129-b1ec396fda56" xsi:nil="true"/>
    <Students xmlns="a0a1f108-3a47-4051-9129-b1ec396fda56">
      <UserInfo>
        <DisplayName/>
        <AccountId xsi:nil="true"/>
        <AccountType/>
      </UserInfo>
    </Students>
    <LMS_Mappings xmlns="a0a1f108-3a47-4051-9129-b1ec396fda56" xsi:nil="true"/>
    <Invited_Students xmlns="a0a1f108-3a47-4051-9129-b1ec396fda56" xsi:nil="true"/>
    <FolderType xmlns="a0a1f108-3a47-4051-9129-b1ec396fda56" xsi:nil="true"/>
    <TeamsChannelId xmlns="a0a1f108-3a47-4051-9129-b1ec396fda56" xsi:nil="true"/>
    <Owner xmlns="a0a1f108-3a47-4051-9129-b1ec396fda56">
      <UserInfo>
        <DisplayName/>
        <AccountId xsi:nil="true"/>
        <AccountType/>
      </UserInfo>
    </Owner>
    <Student_Groups xmlns="a0a1f108-3a47-4051-9129-b1ec396fda56">
      <UserInfo>
        <DisplayName/>
        <AccountId xsi:nil="true"/>
        <AccountType/>
      </UserInfo>
    </Student_Groups>
    <Math_Settings xmlns="a0a1f108-3a47-4051-9129-b1ec396fda56" xsi:nil="true"/>
    <Is_Collaboration_Space_Locked xmlns="a0a1f108-3a47-4051-9129-b1ec396fda56" xsi:nil="true"/>
    <AppVersion xmlns="a0a1f108-3a47-4051-9129-b1ec396fda5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33D775720AC2479A3A21416E05C9B3" ma:contentTypeVersion="34" ma:contentTypeDescription="Create a new document." ma:contentTypeScope="" ma:versionID="a17d82c386162055f722c4d68f6ac4c1">
  <xsd:schema xmlns:xsd="http://www.w3.org/2001/XMLSchema" xmlns:xs="http://www.w3.org/2001/XMLSchema" xmlns:p="http://schemas.microsoft.com/office/2006/metadata/properties" xmlns:ns3="a0a1f108-3a47-4051-9129-b1ec396fda56" xmlns:ns4="200afe20-c2bf-4284-b968-3b0f3476e691" targetNamespace="http://schemas.microsoft.com/office/2006/metadata/properties" ma:root="true" ma:fieldsID="9d4824aebe3b9972033da5f07c17dc06" ns3:_="" ns4:_="">
    <xsd:import namespace="a0a1f108-3a47-4051-9129-b1ec396fda56"/>
    <xsd:import namespace="200afe20-c2bf-4284-b968-3b0f3476e69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a1f108-3a47-4051-9129-b1ec396fda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Teachers" ma:index="29"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0"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1"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Teachers" ma:index="34" nillable="true" ma:displayName="Invited Teachers" ma:internalName="Invited_Teachers">
      <xsd:simpleType>
        <xsd:restriction base="dms:Note">
          <xsd:maxLength value="255"/>
        </xsd:restriction>
      </xsd:simpleType>
    </xsd:element>
    <xsd:element name="Invited_Students" ma:index="35" nillable="true" ma:displayName="Invited Students" ma:internalName="Invited_Student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Teacher_Only_SectionGroup" ma:index="37" nillable="true" ma:displayName="Has Teacher Only SectionGroup" ma:internalName="Has_Teacher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element name="MediaServiceLocation" ma:index="40" nillable="true" ma:displayName="Location" ma:internalName="MediaServiceLocation" ma:readOnly="true">
      <xsd:simpleType>
        <xsd:restriction base="dms:Text"/>
      </xsd:simpleType>
    </xsd:element>
    <xsd:element name="MediaLengthInSeconds" ma:index="4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00afe20-c2bf-4284-b968-3b0f3476e6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9EBAB0-3EE7-4FB4-91E0-96804ADAA0E6}">
  <ds:schemaRefs>
    <ds:schemaRef ds:uri="200afe20-c2bf-4284-b968-3b0f3476e691"/>
    <ds:schemaRef ds:uri="a0a1f108-3a47-4051-9129-b1ec396fda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1CE44B1-926A-4B7E-BC66-A146880D7530}">
  <ds:schemaRefs>
    <ds:schemaRef ds:uri="200afe20-c2bf-4284-b968-3b0f3476e691"/>
    <ds:schemaRef ds:uri="a0a1f108-3a47-4051-9129-b1ec396fda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114ED51-1DFA-428E-A8C5-B478A428B6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TotalTime>
  <Words>1369</Words>
  <Application>Microsoft Office PowerPoint</Application>
  <PresentationFormat>Widescreen</PresentationFormat>
  <Paragraphs>159</Paragraphs>
  <Slides>20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Arial,Sans-Serif</vt:lpstr>
      <vt:lpstr>Calibri</vt:lpstr>
      <vt:lpstr>Calibri Light</vt:lpstr>
      <vt:lpstr>Century Gothic</vt:lpstr>
      <vt:lpstr>Wingdings 3</vt:lpstr>
      <vt:lpstr>Ion</vt:lpstr>
      <vt:lpstr>Office Theme</vt:lpstr>
      <vt:lpstr>  </vt:lpstr>
      <vt:lpstr>NDIA System of Systems SE Committee</vt:lpstr>
      <vt:lpstr>Simple Rules of Engagement</vt:lpstr>
      <vt:lpstr>Disclaimer</vt:lpstr>
      <vt:lpstr>2022 System of Systems Engineering Collaborators Information Exchange Webinars Sponsored by MITRE and NDIA SE Division</vt:lpstr>
      <vt:lpstr>2022 System of Systems Engineering Collaborators Information Exchange Webinars Sponsored by MITRE and NDIA SE Division</vt:lpstr>
      <vt:lpstr>A heterogeneous autonomous collaborative system for powerline inspection using human-robotic teaming</vt:lpstr>
      <vt:lpstr>Agenda</vt:lpstr>
      <vt:lpstr>Overview of AVS Labs</vt:lpstr>
      <vt:lpstr>Problem Statement</vt:lpstr>
      <vt:lpstr>Proposed System</vt:lpstr>
      <vt:lpstr>Unmanned Ground Vehicle (UGV)</vt:lpstr>
      <vt:lpstr>Unmanned Aerial Vehicle (UAV)</vt:lpstr>
      <vt:lpstr>Human Autonomy Teaming (HAT) Inspection Model</vt:lpstr>
      <vt:lpstr>Results</vt:lpstr>
      <vt:lpstr>Flight Operations – FAA Part 107</vt:lpstr>
      <vt:lpstr>Outdoor Powerline Inspection System</vt:lpstr>
      <vt:lpstr>Unmanned Autonomous Aerial Vehicle (UAV)</vt:lpstr>
      <vt:lpstr>Future Work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Bridget E. Musselman</cp:lastModifiedBy>
  <cp:revision>86</cp:revision>
  <dcterms:created xsi:type="dcterms:W3CDTF">2021-06-10T16:05:42Z</dcterms:created>
  <dcterms:modified xsi:type="dcterms:W3CDTF">2021-12-20T18:49:35Z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0x0101009E33D775720AC2479A3A21416E05C9B3</vt:lpwstr>
  </property>
</Properties>
</file>