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92" r:id="rId5"/>
    <p:sldMasterId id="2147483710" r:id="rId6"/>
  </p:sldMasterIdLst>
  <p:notesMasterIdLst>
    <p:notesMasterId r:id="rId45"/>
  </p:notesMasterIdLst>
  <p:sldIdLst>
    <p:sldId id="689" r:id="rId7"/>
    <p:sldId id="690" r:id="rId8"/>
    <p:sldId id="691" r:id="rId9"/>
    <p:sldId id="1325" r:id="rId10"/>
    <p:sldId id="695" r:id="rId11"/>
    <p:sldId id="256" r:id="rId12"/>
    <p:sldId id="1324" r:id="rId13"/>
    <p:sldId id="269" r:id="rId14"/>
    <p:sldId id="395" r:id="rId15"/>
    <p:sldId id="394" r:id="rId16"/>
    <p:sldId id="389" r:id="rId17"/>
    <p:sldId id="390" r:id="rId18"/>
    <p:sldId id="1312" r:id="rId19"/>
    <p:sldId id="345" r:id="rId20"/>
    <p:sldId id="1313" r:id="rId21"/>
    <p:sldId id="1314" r:id="rId22"/>
    <p:sldId id="271" r:id="rId23"/>
    <p:sldId id="1308" r:id="rId24"/>
    <p:sldId id="388" r:id="rId25"/>
    <p:sldId id="409" r:id="rId26"/>
    <p:sldId id="392" r:id="rId27"/>
    <p:sldId id="415" r:id="rId28"/>
    <p:sldId id="417" r:id="rId29"/>
    <p:sldId id="1311" r:id="rId30"/>
    <p:sldId id="418" r:id="rId31"/>
    <p:sldId id="419" r:id="rId32"/>
    <p:sldId id="1315" r:id="rId33"/>
    <p:sldId id="393" r:id="rId34"/>
    <p:sldId id="412" r:id="rId35"/>
    <p:sldId id="416" r:id="rId36"/>
    <p:sldId id="1310" r:id="rId37"/>
    <p:sldId id="424" r:id="rId38"/>
    <p:sldId id="420" r:id="rId39"/>
    <p:sldId id="421" r:id="rId40"/>
    <p:sldId id="422" r:id="rId41"/>
    <p:sldId id="1309" r:id="rId42"/>
    <p:sldId id="1319" r:id="rId43"/>
    <p:sldId id="132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635"/>
    <a:srgbClr val="9F7B6D"/>
    <a:srgbClr val="AD4F45"/>
    <a:srgbClr val="AB0104"/>
    <a:srgbClr val="66120E"/>
    <a:srgbClr val="8F191C"/>
    <a:srgbClr val="AB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69505" autoAdjust="0"/>
  </p:normalViewPr>
  <p:slideViewPr>
    <p:cSldViewPr>
      <p:cViewPr varScale="1">
        <p:scale>
          <a:sx n="83" d="100"/>
          <a:sy n="83" d="100"/>
        </p:scale>
        <p:origin x="547" y="77"/>
      </p:cViewPr>
      <p:guideLst>
        <p:guide orient="horz" pos="2160"/>
        <p:guide pos="3840"/>
      </p:guideLst>
    </p:cSldViewPr>
  </p:slideViewPr>
  <p:outlineViewPr>
    <p:cViewPr>
      <p:scale>
        <a:sx n="33" d="100"/>
        <a:sy n="33" d="100"/>
      </p:scale>
      <p:origin x="0" y="16902"/>
    </p:cViewPr>
  </p:outlineViewPr>
  <p:notesTextViewPr>
    <p:cViewPr>
      <p:scale>
        <a:sx n="100" d="100"/>
        <a:sy n="100" d="100"/>
      </p:scale>
      <p:origin x="0" y="0"/>
    </p:cViewPr>
  </p:notesTextViewPr>
  <p:sorterViewPr>
    <p:cViewPr>
      <p:scale>
        <a:sx n="100" d="100"/>
        <a:sy n="100" d="100"/>
      </p:scale>
      <p:origin x="0" y="-10138"/>
    </p:cViewPr>
  </p:sorterViewPr>
  <p:notesViewPr>
    <p:cSldViewPr>
      <p:cViewPr varScale="1">
        <p:scale>
          <a:sx n="66" d="100"/>
          <a:sy n="66"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7E0D1-B34A-4B7F-850B-68D01971C64C}" type="datetimeFigureOut">
              <a:rPr lang="en-US" smtClean="0"/>
              <a:pPr/>
              <a:t>4/1/2022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05365-EA54-452E-AD43-1790D0F8DD5C}" type="slidenum">
              <a:rPr lang="en-US" smtClean="0"/>
              <a:pPr/>
              <a:t>‹#›</a:t>
            </a:fld>
            <a:endParaRPr lang="en-US"/>
          </a:p>
        </p:txBody>
      </p:sp>
    </p:spTree>
    <p:extLst>
      <p:ext uri="{BB962C8B-B14F-4D97-AF65-F5344CB8AC3E}">
        <p14:creationId xmlns:p14="http://schemas.microsoft.com/office/powerpoint/2010/main" val="270724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29456-8F52-4BB1-AEC7-A39246DB8D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54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955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5362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2394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1757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a:t>course title</a:t>
            </a:r>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p:spPr>
        <p:txBody>
          <a:bodyPr/>
          <a:lstStyle/>
          <a:p>
            <a:pPr eaLnBrk="1" hangingPunct="1"/>
            <a:endParaRPr lang="en-US" dirty="0"/>
          </a:p>
        </p:txBody>
      </p:sp>
      <p:sp>
        <p:nvSpPr>
          <p:cNvPr id="7" name="Slide Number Placeholder 6"/>
          <p:cNvSpPr>
            <a:spLocks noGrp="1"/>
          </p:cNvSpPr>
          <p:nvPr>
            <p:ph type="sldNum" sz="quarter" idx="10"/>
          </p:nvPr>
        </p:nvSpPr>
        <p:spPr/>
        <p:txBody>
          <a:bodyPr/>
          <a:lstStyle/>
          <a:p>
            <a:pPr>
              <a:defRPr/>
            </a:pPr>
            <a:r>
              <a:rPr lang="en-US"/>
              <a:t>Presentation # - </a:t>
            </a:r>
            <a:fld id="{50F36417-F03F-4420-9C2F-65331797E830}" type="slidenum">
              <a:rPr lang="en-US" smtClean="0"/>
              <a:pPr>
                <a:defRPr/>
              </a:pPr>
              <a:t>17</a:t>
            </a:fld>
            <a:endParaRPr lang="en-US" dirty="0"/>
          </a:p>
        </p:txBody>
      </p:sp>
      <p:sp>
        <p:nvSpPr>
          <p:cNvPr id="8" name="Footer Placeholder 7"/>
          <p:cNvSpPr>
            <a:spLocks noGrp="1"/>
          </p:cNvSpPr>
          <p:nvPr>
            <p:ph type="ftr" sz="quarter" idx="11"/>
          </p:nvPr>
        </p:nvSpPr>
        <p:spPr/>
        <p:txBody>
          <a:bodyPr/>
          <a:lstStyle/>
          <a:p>
            <a:pPr>
              <a:defRPr/>
            </a:pPr>
            <a:r>
              <a:rPr lang="en-US"/>
              <a:t>Presentation Title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solidFill>
                  <a:srgbClr val="AB0003"/>
                </a:solidFill>
              </a:defRPr>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dirty="0"/>
              <a:t>10/20/2021</a:t>
            </a:r>
          </a:p>
        </p:txBody>
      </p:sp>
    </p:spTree>
    <p:extLst>
      <p:ext uri="{BB962C8B-B14F-4D97-AF65-F5344CB8AC3E}">
        <p14:creationId xmlns:p14="http://schemas.microsoft.com/office/powerpoint/2010/main" val="6735844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73748"/>
            <a:ext cx="87630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10/20/2021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5143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lvl1pPr>
              <a:defRPr>
                <a:solidFill>
                  <a:srgbClr val="AB0003"/>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10/20/2021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1839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304797" y="1225566"/>
            <a:ext cx="11271681"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6" name="Text Placeholder 7"/>
          <p:cNvSpPr>
            <a:spLocks noGrp="1"/>
          </p:cNvSpPr>
          <p:nvPr>
            <p:ph type="body" sz="quarter" idx="13" hasCustomPrompt="1"/>
          </p:nvPr>
        </p:nvSpPr>
        <p:spPr>
          <a:xfrm>
            <a:off x="304798" y="6177006"/>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8"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9"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48359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B_Acronym_Box">
    <p:spTree>
      <p:nvGrpSpPr>
        <p:cNvPr id="1" name=""/>
        <p:cNvGrpSpPr/>
        <p:nvPr/>
      </p:nvGrpSpPr>
      <p:grpSpPr>
        <a:xfrm>
          <a:off x="0" y="0"/>
          <a:ext cx="0" cy="0"/>
          <a:chOff x="0" y="0"/>
          <a:chExt cx="0" cy="0"/>
        </a:xfrm>
      </p:grpSpPr>
      <p:sp>
        <p:nvSpPr>
          <p:cNvPr id="9" name="Text Placeholder 3"/>
          <p:cNvSpPr>
            <a:spLocks noGrp="1"/>
          </p:cNvSpPr>
          <p:nvPr>
            <p:ph type="body" sz="quarter" idx="16" hasCustomPrompt="1"/>
          </p:nvPr>
        </p:nvSpPr>
        <p:spPr>
          <a:xfrm>
            <a:off x="304797" y="5653378"/>
            <a:ext cx="11271683"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
        <p:nvSpPr>
          <p:cNvPr id="11" name="Content Placeholder 6"/>
          <p:cNvSpPr>
            <a:spLocks noGrp="1"/>
          </p:cNvSpPr>
          <p:nvPr>
            <p:ph sz="quarter" idx="15" hasCustomPrompt="1"/>
          </p:nvPr>
        </p:nvSpPr>
        <p:spPr>
          <a:xfrm>
            <a:off x="304800" y="1207638"/>
            <a:ext cx="11271681" cy="4381001"/>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This is a multipurpose box—use for text, tables, charts or video</a:t>
            </a:r>
          </a:p>
        </p:txBody>
      </p:sp>
      <p:sp>
        <p:nvSpPr>
          <p:cNvPr id="10" name="Text Placeholder 7"/>
          <p:cNvSpPr>
            <a:spLocks noGrp="1"/>
          </p:cNvSpPr>
          <p:nvPr>
            <p:ph type="body" sz="quarter" idx="13" hasCustomPrompt="1"/>
          </p:nvPr>
        </p:nvSpPr>
        <p:spPr>
          <a:xfrm>
            <a:off x="304798" y="6177006"/>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5"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158899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_Security Markings">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798" y="6188958"/>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5" name="Text Placeholder 4"/>
          <p:cNvSpPr>
            <a:spLocks noGrp="1"/>
          </p:cNvSpPr>
          <p:nvPr>
            <p:ph type="body" sz="quarter" idx="18" hasCustomPrompt="1"/>
          </p:nvPr>
        </p:nvSpPr>
        <p:spPr>
          <a:xfrm>
            <a:off x="0" y="0"/>
            <a:ext cx="12192000" cy="304800"/>
          </a:xfrm>
          <a:prstGeom prst="rect">
            <a:avLst/>
          </a:prstGeom>
        </p:spPr>
        <p:txBody>
          <a:bodyPr/>
          <a:lstStyle>
            <a:lvl1pPr marL="0" indent="0" algn="ctr">
              <a:buFontTx/>
              <a:buNone/>
              <a:defRPr sz="1100" b="0" baseline="0"/>
            </a:lvl1pPr>
          </a:lstStyle>
          <a:p>
            <a:pPr lvl="0"/>
            <a:r>
              <a:rPr lang="en-US" dirty="0"/>
              <a:t>This Box is for Security Markings</a:t>
            </a:r>
          </a:p>
        </p:txBody>
      </p:sp>
      <p:sp>
        <p:nvSpPr>
          <p:cNvPr id="15" name="Text Placeholder 4"/>
          <p:cNvSpPr>
            <a:spLocks noGrp="1"/>
          </p:cNvSpPr>
          <p:nvPr>
            <p:ph type="body" sz="quarter" idx="19" hasCustomPrompt="1"/>
          </p:nvPr>
        </p:nvSpPr>
        <p:spPr>
          <a:xfrm>
            <a:off x="0" y="6553200"/>
            <a:ext cx="12192000" cy="304800"/>
          </a:xfrm>
          <a:prstGeom prst="rect">
            <a:avLst/>
          </a:prstGeom>
        </p:spPr>
        <p:txBody>
          <a:bodyPr/>
          <a:lstStyle>
            <a:lvl1pPr marL="0" indent="0" algn="ctr">
              <a:buFontTx/>
              <a:buNone/>
              <a:defRPr sz="1100" b="0" baseline="0"/>
            </a:lvl1pPr>
          </a:lstStyle>
          <a:p>
            <a:pPr lvl="0"/>
            <a:r>
              <a:rPr lang="en-US" dirty="0"/>
              <a:t>This Box is for Security Markings</a:t>
            </a:r>
          </a:p>
        </p:txBody>
      </p:sp>
      <p:sp>
        <p:nvSpPr>
          <p:cNvPr id="16" name="Content Placeholder 6"/>
          <p:cNvSpPr>
            <a:spLocks noGrp="1"/>
          </p:cNvSpPr>
          <p:nvPr>
            <p:ph sz="quarter" idx="15" hasCustomPrompt="1"/>
          </p:nvPr>
        </p:nvSpPr>
        <p:spPr>
          <a:xfrm>
            <a:off x="304797" y="1225566"/>
            <a:ext cx="11271681"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7"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8"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3062613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D_Quad_Chart">
    <p:spTree>
      <p:nvGrpSpPr>
        <p:cNvPr id="1" name=""/>
        <p:cNvGrpSpPr/>
        <p:nvPr/>
      </p:nvGrpSpPr>
      <p:grpSpPr>
        <a:xfrm>
          <a:off x="0" y="0"/>
          <a:ext cx="0" cy="0"/>
          <a:chOff x="0" y="0"/>
          <a:chExt cx="0" cy="0"/>
        </a:xfrm>
      </p:grpSpPr>
      <p:cxnSp>
        <p:nvCxnSpPr>
          <p:cNvPr id="8" name="Straight Connector 7"/>
          <p:cNvCxnSpPr/>
          <p:nvPr userDrawn="1"/>
        </p:nvCxnSpPr>
        <p:spPr>
          <a:xfrm flipH="1">
            <a:off x="6102445" y="1205816"/>
            <a:ext cx="255"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04798" y="3641651"/>
            <a:ext cx="11497457"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7"/>
          <p:cNvSpPr>
            <a:spLocks noGrp="1"/>
          </p:cNvSpPr>
          <p:nvPr>
            <p:ph type="body" sz="quarter" idx="15"/>
          </p:nvPr>
        </p:nvSpPr>
        <p:spPr>
          <a:xfrm>
            <a:off x="304798" y="1205815"/>
            <a:ext cx="5691268" cy="2366552"/>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18"/>
          </p:nvPr>
        </p:nvSpPr>
        <p:spPr>
          <a:xfrm>
            <a:off x="6209078" y="1205815"/>
            <a:ext cx="5593177" cy="2366552"/>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7"/>
          <p:cNvSpPr>
            <a:spLocks noGrp="1"/>
          </p:cNvSpPr>
          <p:nvPr>
            <p:ph type="body" sz="quarter" idx="19"/>
          </p:nvPr>
        </p:nvSpPr>
        <p:spPr>
          <a:xfrm>
            <a:off x="304798" y="3693647"/>
            <a:ext cx="5691268"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7"/>
          <p:cNvSpPr>
            <a:spLocks noGrp="1"/>
          </p:cNvSpPr>
          <p:nvPr>
            <p:ph type="body" sz="quarter" idx="20"/>
          </p:nvPr>
        </p:nvSpPr>
        <p:spPr>
          <a:xfrm>
            <a:off x="6209078" y="3693647"/>
            <a:ext cx="5593177"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7"/>
          <p:cNvSpPr>
            <a:spLocks noGrp="1"/>
          </p:cNvSpPr>
          <p:nvPr>
            <p:ph type="body" sz="quarter" idx="13" hasCustomPrompt="1"/>
          </p:nvPr>
        </p:nvSpPr>
        <p:spPr>
          <a:xfrm>
            <a:off x="304798" y="6188958"/>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9"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20"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311546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E_Compare_Contrast">
    <p:spTree>
      <p:nvGrpSpPr>
        <p:cNvPr id="1" name=""/>
        <p:cNvGrpSpPr/>
        <p:nvPr/>
      </p:nvGrpSpPr>
      <p:grpSpPr>
        <a:xfrm>
          <a:off x="0" y="0"/>
          <a:ext cx="0" cy="0"/>
          <a:chOff x="0" y="0"/>
          <a:chExt cx="0" cy="0"/>
        </a:xfrm>
      </p:grpSpPr>
      <p:cxnSp>
        <p:nvCxnSpPr>
          <p:cNvPr id="8" name="Straight Connector 7"/>
          <p:cNvCxnSpPr/>
          <p:nvPr userDrawn="1"/>
        </p:nvCxnSpPr>
        <p:spPr>
          <a:xfrm>
            <a:off x="6106341" y="3744347"/>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304799" y="1197639"/>
            <a:ext cx="11477472" cy="2366552"/>
          </a:xfrm>
          <a:prstGeom prst="rect">
            <a:avLst/>
          </a:prstGeom>
        </p:spPr>
        <p:txBody>
          <a:bodyPr vert="horz"/>
          <a:lstStyle>
            <a:lvl1pPr marL="169863" indent="-169863">
              <a:defRPr sz="160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1" name="Text Placeholder 17"/>
          <p:cNvSpPr>
            <a:spLocks noGrp="1"/>
          </p:cNvSpPr>
          <p:nvPr>
            <p:ph type="body" sz="quarter" idx="19"/>
          </p:nvPr>
        </p:nvSpPr>
        <p:spPr>
          <a:xfrm>
            <a:off x="304798" y="3685471"/>
            <a:ext cx="5615759"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6292127" y="3685471"/>
            <a:ext cx="5490143"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3" hasCustomPrompt="1"/>
          </p:nvPr>
        </p:nvSpPr>
        <p:spPr>
          <a:xfrm>
            <a:off x="304798" y="6188958"/>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6"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7"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131577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F_Risk Format_Corner Image">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231067" y="814686"/>
            <a:ext cx="2979367" cy="1867301"/>
          </a:xfrm>
          <a:prstGeom prst="rect">
            <a:avLst/>
          </a:prstGeom>
        </p:spPr>
      </p:pic>
      <p:sp>
        <p:nvSpPr>
          <p:cNvPr id="11" name="Content Placeholder 6"/>
          <p:cNvSpPr>
            <a:spLocks noGrp="1"/>
          </p:cNvSpPr>
          <p:nvPr>
            <p:ph sz="quarter" idx="17"/>
          </p:nvPr>
        </p:nvSpPr>
        <p:spPr>
          <a:xfrm>
            <a:off x="304798" y="1233557"/>
            <a:ext cx="7647297" cy="4794684"/>
          </a:xfrm>
          <a:prstGeom prst="rect">
            <a:avLst/>
          </a:prstGeom>
        </p:spPr>
        <p:txBody>
          <a:bodyPr vert="horz"/>
          <a:lstStyle>
            <a:lvl1pPr marL="282575" indent="-282575">
              <a:buSzPct val="130000"/>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3" hasCustomPrompt="1"/>
          </p:nvPr>
        </p:nvSpPr>
        <p:spPr>
          <a:xfrm>
            <a:off x="304798" y="6188958"/>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5"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131498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G_Risk Format_Large Image">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304798" y="1134320"/>
            <a:ext cx="4954140" cy="4861367"/>
          </a:xfrm>
          <a:prstGeom prst="rect">
            <a:avLst/>
          </a:prstGeom>
        </p:spPr>
        <p:txBody>
          <a:bodyPr vert="horz"/>
          <a:lstStyle>
            <a:lvl1pPr marL="282575" indent="-282575">
              <a:buSzPct val="130000"/>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2204" y="1079668"/>
            <a:ext cx="6164275" cy="4564685"/>
          </a:xfrm>
          <a:prstGeom prst="rect">
            <a:avLst/>
          </a:prstGeom>
        </p:spPr>
      </p:pic>
      <p:grpSp>
        <p:nvGrpSpPr>
          <p:cNvPr id="2" name="Group 1"/>
          <p:cNvGrpSpPr/>
          <p:nvPr userDrawn="1"/>
        </p:nvGrpSpPr>
        <p:grpSpPr>
          <a:xfrm>
            <a:off x="5412205" y="5722635"/>
            <a:ext cx="6145364" cy="220573"/>
            <a:chOff x="4333069" y="5714104"/>
            <a:chExt cx="4609023" cy="22057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a:off x="4544208" y="5714104"/>
              <a:ext cx="4397884" cy="22057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7" name="Text Placeholder 7"/>
          <p:cNvSpPr>
            <a:spLocks noGrp="1"/>
          </p:cNvSpPr>
          <p:nvPr>
            <p:ph type="body" sz="quarter" idx="13" hasCustomPrompt="1"/>
          </p:nvPr>
        </p:nvSpPr>
        <p:spPr>
          <a:xfrm>
            <a:off x="304798" y="6188958"/>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8"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9"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38063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H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2111898"/>
            <a:ext cx="10363200"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304800" y="3245325"/>
            <a:ext cx="10363200"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ext uri="{BB962C8B-B14F-4D97-AF65-F5344CB8AC3E}">
        <p14:creationId xmlns:p14="http://schemas.microsoft.com/office/powerpoint/2010/main" val="234481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73748"/>
            <a:ext cx="8763000" cy="740653"/>
          </a:xfrm>
        </p:spPr>
        <p:txBody>
          <a:bodyPr/>
          <a:lstStyle>
            <a:lvl1pPr>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10/20/2021</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297581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I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693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940770" y="1639770"/>
            <a:ext cx="6935141" cy="1239457"/>
          </a:xfrm>
          <a:prstGeom prst="rect">
            <a:avLst/>
          </a:prstGeo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600" b="1" i="1">
                <a:solidFill>
                  <a:schemeClr val="bg1"/>
                </a:solidFill>
                <a:latin typeface="Arial"/>
                <a:cs typeface="Arial"/>
              </a:defRPr>
            </a:lvl1pPr>
          </a:lstStyle>
          <a:p>
            <a:r>
              <a:rPr lang="en-US" dirty="0"/>
              <a:t>Your Title – 26 Point Arial</a:t>
            </a:r>
          </a:p>
        </p:txBody>
      </p:sp>
      <p:sp>
        <p:nvSpPr>
          <p:cNvPr id="8" name="Subtitle 2"/>
          <p:cNvSpPr>
            <a:spLocks noGrp="1"/>
          </p:cNvSpPr>
          <p:nvPr>
            <p:ph type="subTitle" idx="1" hasCustomPrompt="1"/>
          </p:nvPr>
        </p:nvSpPr>
        <p:spPr>
          <a:xfrm>
            <a:off x="4940770" y="3124909"/>
            <a:ext cx="6935141" cy="1001228"/>
          </a:xfrm>
          <a:prstGeom prst="rect">
            <a:avLst/>
          </a:prstGeom>
        </p:spPr>
        <p:txBody>
          <a:bodyPr wrap="none">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000" b="1"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4940300" y="4355982"/>
            <a:ext cx="6936317" cy="457844"/>
          </a:xfrm>
          <a:prstGeom prst="rect">
            <a:avLst/>
          </a:prstGeom>
        </p:spPr>
        <p:txBody>
          <a:bodyPr/>
          <a:lstStyle>
            <a:lvl1pPr marL="0" indent="0">
              <a:lnSpc>
                <a:spcPct val="100000"/>
              </a:lnSpc>
              <a:spcBef>
                <a:spcPts val="0"/>
              </a:spcBef>
              <a:buFontTx/>
              <a:buNone/>
              <a:defRPr sz="1800" b="1" i="1">
                <a:solidFill>
                  <a:schemeClr val="bg1"/>
                </a:solidFill>
                <a:latin typeface="Arial" charset="0"/>
                <a:ea typeface="Arial" charset="0"/>
                <a:cs typeface="Arial" charset="0"/>
              </a:defRPr>
            </a:lvl1pPr>
          </a:lstStyle>
          <a:p>
            <a:pPr lvl="0"/>
            <a:r>
              <a:rPr lang="en-US" dirty="0"/>
              <a:t>Date – 18 point Arial</a:t>
            </a:r>
          </a:p>
        </p:txBody>
      </p:sp>
      <p:sp>
        <p:nvSpPr>
          <p:cNvPr id="11" name="Date Placeholder 3"/>
          <p:cNvSpPr txBox="1">
            <a:spLocks/>
          </p:cNvSpPr>
          <p:nvPr userDrawn="1"/>
        </p:nvSpPr>
        <p:spPr>
          <a:xfrm>
            <a:off x="269461" y="6442076"/>
            <a:ext cx="3556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2021 The Aerospace Corporation</a:t>
            </a:r>
          </a:p>
        </p:txBody>
      </p:sp>
    </p:spTree>
    <p:extLst>
      <p:ext uri="{BB962C8B-B14F-4D97-AF65-F5344CB8AC3E}">
        <p14:creationId xmlns:p14="http://schemas.microsoft.com/office/powerpoint/2010/main" val="3665726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1A_Basic_Ma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04801"/>
            <a:ext cx="10099040" cy="581597"/>
          </a:xfrm>
          <a:prstGeom prst="rect">
            <a:avLst/>
          </a:prstGeom>
        </p:spPr>
        <p:txBody>
          <a:bodyPr/>
          <a:lstStyle>
            <a:lvl1pPr>
              <a:defRPr b="1" i="1">
                <a:solidFill>
                  <a:srgbClr val="2E008B"/>
                </a:solidFill>
              </a:defRPr>
            </a:lvl1pPr>
          </a:lstStyle>
          <a:p>
            <a:r>
              <a:rPr lang="en-US" dirty="0"/>
              <a:t>Head – Black 26 point Arial, Bold, Italic</a:t>
            </a:r>
          </a:p>
        </p:txBody>
      </p:sp>
      <p:sp>
        <p:nvSpPr>
          <p:cNvPr id="10" name="Text Placeholder 9"/>
          <p:cNvSpPr>
            <a:spLocks noGrp="1"/>
          </p:cNvSpPr>
          <p:nvPr>
            <p:ph type="body" sz="quarter" idx="14" hasCustomPrompt="1"/>
          </p:nvPr>
        </p:nvSpPr>
        <p:spPr>
          <a:xfrm>
            <a:off x="304800" y="685800"/>
            <a:ext cx="10099040" cy="609600"/>
          </a:xfrm>
          <a:prstGeom prst="rect">
            <a:avLst/>
          </a:prstGeom>
        </p:spPr>
        <p:txBody>
          <a:bodyPr vert="horz"/>
          <a:lstStyle>
            <a:lvl1pPr marL="3175" indent="-3175">
              <a:buNone/>
              <a:defRPr sz="2400" b="0" i="1">
                <a:solidFill>
                  <a:srgbClr val="6F6F70"/>
                </a:solidFill>
                <a:latin typeface="+mn-lt"/>
              </a:defRPr>
            </a:lvl1pPr>
          </a:lstStyle>
          <a:p>
            <a:pPr lvl="0"/>
            <a:r>
              <a:rPr lang="en-US" dirty="0"/>
              <a:t>Subtitle –Gray, 24 point Arial</a:t>
            </a:r>
          </a:p>
        </p:txBody>
      </p:sp>
      <p:sp>
        <p:nvSpPr>
          <p:cNvPr id="7" name="Content Placeholder 6"/>
          <p:cNvSpPr>
            <a:spLocks noGrp="1"/>
          </p:cNvSpPr>
          <p:nvPr>
            <p:ph sz="quarter" idx="15" hasCustomPrompt="1"/>
          </p:nvPr>
        </p:nvSpPr>
        <p:spPr>
          <a:xfrm>
            <a:off x="304799" y="1371600"/>
            <a:ext cx="11271183" cy="4651349"/>
          </a:xfrm>
          <a:prstGeom prst="rect">
            <a:avLst/>
          </a:prstGeom>
        </p:spPr>
        <p:txBody>
          <a:bodyPr vert="horz"/>
          <a:lstStyle>
            <a:lvl1pPr marL="282575" indent="-282575">
              <a:buSzPct val="130000"/>
              <a:defRPr>
                <a:solidFill>
                  <a:schemeClr val="tx1">
                    <a:lumMod val="75000"/>
                    <a:lumOff val="25000"/>
                  </a:schemeClr>
                </a:solidFill>
              </a:defRPr>
            </a:lvl1pPr>
            <a:lvl2pPr marL="517525" indent="-227013">
              <a:defRPr sz="1800">
                <a:solidFill>
                  <a:schemeClr val="tx1">
                    <a:lumMod val="75000"/>
                    <a:lumOff val="25000"/>
                  </a:schemeClr>
                </a:solidFill>
              </a:defRPr>
            </a:lvl2pPr>
            <a:lvl3pPr marL="800100" indent="-176213">
              <a:buSzPct val="125000"/>
              <a:defRPr sz="1800">
                <a:solidFill>
                  <a:schemeClr val="tx1">
                    <a:lumMod val="75000"/>
                    <a:lumOff val="25000"/>
                  </a:schemeClr>
                </a:solidFill>
              </a:defRPr>
            </a:lvl3pPr>
            <a:lvl4pPr marL="1201738" indent="-228600">
              <a:defRPr sz="1800">
                <a:solidFill>
                  <a:schemeClr val="tx1">
                    <a:lumMod val="75000"/>
                    <a:lumOff val="25000"/>
                  </a:schemeClr>
                </a:solidFill>
              </a:defRPr>
            </a:lvl4pPr>
            <a:lvl5pPr marL="1430338" indent="-176213">
              <a:buFont typeface="Arial"/>
              <a:buChar char="•"/>
              <a:defRPr sz="1800">
                <a:solidFill>
                  <a:schemeClr val="tx1">
                    <a:lumMod val="75000"/>
                    <a:lumOff val="25000"/>
                  </a:schemeClr>
                </a:solidFill>
              </a:defRPr>
            </a:lvl5pPr>
          </a:lstStyle>
          <a:p>
            <a:r>
              <a:rPr lang="en-US" dirty="0"/>
              <a:t>Bullet 1 level – </a:t>
            </a:r>
            <a:r>
              <a:rPr lang="en-US" b="1" dirty="0"/>
              <a:t>Bullet 130% size text </a:t>
            </a:r>
            <a:r>
              <a:rPr lang="en-US" dirty="0"/>
              <a:t>– Black, 20 point Arial</a:t>
            </a:r>
          </a:p>
          <a:p>
            <a:pPr lvl="1"/>
            <a:r>
              <a:rPr lang="en-US" dirty="0"/>
              <a:t>Bullet 2 level – 18 point Arial Italic</a:t>
            </a:r>
          </a:p>
          <a:p>
            <a:pPr lvl="2"/>
            <a:r>
              <a:rPr lang="en-US" dirty="0"/>
              <a:t>Bullet 3 level – Bullet 125% size text – 18 point Arial</a:t>
            </a:r>
          </a:p>
          <a:p>
            <a:pPr lvl="3"/>
            <a:r>
              <a:rPr lang="en-US" dirty="0"/>
              <a:t>Bullet 4 level – 18 point Arial Italic</a:t>
            </a:r>
          </a:p>
          <a:p>
            <a:pPr lvl="4"/>
            <a:r>
              <a:rPr lang="en-US" dirty="0"/>
              <a:t>Bullet 5 level – Bullet 100% size text – 18 point Arial</a:t>
            </a:r>
          </a:p>
        </p:txBody>
      </p:sp>
      <p:sp>
        <p:nvSpPr>
          <p:cNvPr id="8" name="Text Placeholder 7"/>
          <p:cNvSpPr>
            <a:spLocks noGrp="1"/>
          </p:cNvSpPr>
          <p:nvPr>
            <p:ph type="body" sz="quarter" idx="13" hasCustomPrompt="1"/>
          </p:nvPr>
        </p:nvSpPr>
        <p:spPr>
          <a:xfrm>
            <a:off x="304800" y="6212138"/>
            <a:ext cx="10769600" cy="429295"/>
          </a:xfrm>
          <a:prstGeom prst="rect">
            <a:avLst/>
          </a:prstGeom>
        </p:spPr>
        <p:txBody>
          <a:bodyPr vert="horz"/>
          <a:lstStyle>
            <a:lvl1pPr marL="7938" indent="0">
              <a:lnSpc>
                <a:spcPts val="1700"/>
              </a:lnSpc>
              <a:spcBef>
                <a:spcPts val="0"/>
              </a:spcBef>
              <a:buNone/>
              <a:tabLst/>
              <a:defRPr sz="1600" b="1" i="1">
                <a:solidFill>
                  <a:srgbClr val="2E008B"/>
                </a:solidFill>
                <a:latin typeface="+mn-lt"/>
              </a:defRPr>
            </a:lvl1pPr>
          </a:lstStyle>
          <a:p>
            <a:r>
              <a:rPr lang="en-US" dirty="0"/>
              <a:t>Key Point – Arial Italic, 16 point</a:t>
            </a:r>
          </a:p>
        </p:txBody>
      </p:sp>
    </p:spTree>
    <p:extLst>
      <p:ext uri="{BB962C8B-B14F-4D97-AF65-F5344CB8AC3E}">
        <p14:creationId xmlns:p14="http://schemas.microsoft.com/office/powerpoint/2010/main" val="19247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799" y="233088"/>
            <a:ext cx="1036819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0" name="Text Placeholder 7"/>
          <p:cNvSpPr>
            <a:spLocks noGrp="1"/>
          </p:cNvSpPr>
          <p:nvPr>
            <p:ph type="body" sz="quarter" idx="13" hasCustomPrompt="1"/>
          </p:nvPr>
        </p:nvSpPr>
        <p:spPr>
          <a:xfrm>
            <a:off x="304798" y="6177006"/>
            <a:ext cx="1127168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4" name="Text Placeholder 9"/>
          <p:cNvSpPr>
            <a:spLocks noGrp="1"/>
          </p:cNvSpPr>
          <p:nvPr>
            <p:ph type="body" sz="quarter" idx="14" hasCustomPrompt="1"/>
          </p:nvPr>
        </p:nvSpPr>
        <p:spPr>
          <a:xfrm>
            <a:off x="304801" y="626040"/>
            <a:ext cx="1036819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2083795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10972800" cy="86836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6959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10972800" cy="868362"/>
          </a:xfrm>
          <a:prstGeom prst="rect">
            <a:avLst/>
          </a:prstGeom>
        </p:spPr>
        <p:txBody>
          <a:bodyPr/>
          <a:lstStyle/>
          <a:p>
            <a:r>
              <a:rPr lang="en-US" dirty="0"/>
              <a:t>Click to edit Master title style</a:t>
            </a:r>
          </a:p>
        </p:txBody>
      </p:sp>
      <p:sp>
        <p:nvSpPr>
          <p:cNvPr id="5" name="Text Placeholder 9"/>
          <p:cNvSpPr>
            <a:spLocks noGrp="1"/>
          </p:cNvSpPr>
          <p:nvPr>
            <p:ph type="body" sz="quarter" idx="14"/>
          </p:nvPr>
        </p:nvSpPr>
        <p:spPr>
          <a:xfrm>
            <a:off x="304800" y="685800"/>
            <a:ext cx="10972800" cy="609600"/>
          </a:xfrm>
          <a:prstGeom prst="rect">
            <a:avLst/>
          </a:prstGeom>
        </p:spPr>
        <p:txBody>
          <a:bodyPr vert="horz"/>
          <a:lstStyle>
            <a:lvl1pPr marL="0" indent="0">
              <a:buNone/>
              <a:defRPr sz="2400" b="0" i="1">
                <a:solidFill>
                  <a:srgbClr val="8C8D8E"/>
                </a:solidFill>
                <a:latin typeface="+mn-lt"/>
              </a:defRPr>
            </a:lvl1pPr>
          </a:lstStyle>
          <a:p>
            <a:pPr lvl="0"/>
            <a:endParaRPr lang="en-US" dirty="0"/>
          </a:p>
        </p:txBody>
      </p:sp>
    </p:spTree>
    <p:extLst>
      <p:ext uri="{BB962C8B-B14F-4D97-AF65-F5344CB8AC3E}">
        <p14:creationId xmlns:p14="http://schemas.microsoft.com/office/powerpoint/2010/main" val="2565745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334533" y="1203264"/>
            <a:ext cx="1127168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Tree>
    <p:extLst>
      <p:ext uri="{BB962C8B-B14F-4D97-AF65-F5344CB8AC3E}">
        <p14:creationId xmlns:p14="http://schemas.microsoft.com/office/powerpoint/2010/main" val="3640722340"/>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767223824"/>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C_Acronym_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04800" y="233088"/>
            <a:ext cx="1054608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304800" y="614874"/>
            <a:ext cx="1054608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304802" y="6149818"/>
            <a:ext cx="11301412"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334533" y="1203264"/>
            <a:ext cx="1127168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dirty="0"/>
              <a:t>This is a multipurpose box—use for text, tables, charts or video</a:t>
            </a:r>
          </a:p>
        </p:txBody>
      </p:sp>
      <p:sp>
        <p:nvSpPr>
          <p:cNvPr id="6" name="Text Placeholder 3"/>
          <p:cNvSpPr>
            <a:spLocks noGrp="1"/>
          </p:cNvSpPr>
          <p:nvPr>
            <p:ph type="body" sz="quarter" idx="18" hasCustomPrompt="1"/>
          </p:nvPr>
        </p:nvSpPr>
        <p:spPr>
          <a:xfrm>
            <a:off x="304797" y="5653378"/>
            <a:ext cx="11271683"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Tree>
    <p:extLst>
      <p:ext uri="{BB962C8B-B14F-4D97-AF65-F5344CB8AC3E}">
        <p14:creationId xmlns:p14="http://schemas.microsoft.com/office/powerpoint/2010/main" val="514533097"/>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28265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AB000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dirty="0"/>
              <a:t>10/20/2021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2821478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4154061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F1BC63-E2E8-422E-8BAB-5BF395DEAC48}"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761094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F1BC63-E2E8-422E-8BAB-5BF395DEAC48}"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2501983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F1BC63-E2E8-422E-8BAB-5BF395DEAC48}"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2092674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F1BC63-E2E8-422E-8BAB-5BF395DEAC48}"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90081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1BC63-E2E8-422E-8BAB-5BF395DEAC48}"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3029786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1BC63-E2E8-422E-8BAB-5BF395DEAC48}"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2515130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1BC63-E2E8-422E-8BAB-5BF395DEAC48}"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00755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3319955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1BC63-E2E8-422E-8BAB-5BF395DEAC48}"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16259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1200" y="173748"/>
            <a:ext cx="87630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10/20/2021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004891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73748"/>
            <a:ext cx="87630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10/20/2021</a:t>
            </a:r>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196831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73748"/>
            <a:ext cx="87630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Date Placeholder 2"/>
          <p:cNvSpPr>
            <a:spLocks noGrp="1"/>
          </p:cNvSpPr>
          <p:nvPr>
            <p:ph type="dt" sz="half" idx="10"/>
          </p:nvPr>
        </p:nvSpPr>
        <p:spPr/>
        <p:txBody>
          <a:bodyPr/>
          <a:lstStyle/>
          <a:p>
            <a:r>
              <a:rPr lang="en-US" dirty="0"/>
              <a:t>10/20/2021</a:t>
            </a:r>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2914374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10/20/2021</a:t>
            </a:r>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41196968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solidFill>
                  <a:srgbClr val="AB0003"/>
                </a:solidFill>
              </a:defRPr>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10/20/2021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3174541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solidFill>
                  <a:srgbClr val="AB0003"/>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10/20/2021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4089778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73748"/>
            <a:ext cx="8731827" cy="7406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3193784"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Montserrat" panose="02000505000000020004" pitchFamily="2" charset="0"/>
              </a:defRPr>
            </a:lvl1pPr>
          </a:lstStyle>
          <a:p>
            <a:r>
              <a:rPr lang="en-US" dirty="0"/>
              <a:t>10/20/2021</a:t>
            </a:r>
          </a:p>
        </p:txBody>
      </p:sp>
      <p:sp>
        <p:nvSpPr>
          <p:cNvPr id="6" name="Slide Number Placeholder 5"/>
          <p:cNvSpPr>
            <a:spLocks noGrp="1"/>
          </p:cNvSpPr>
          <p:nvPr>
            <p:ph type="sldNum" sz="quarter" idx="4"/>
          </p:nvPr>
        </p:nvSpPr>
        <p:spPr>
          <a:xfrm>
            <a:off x="203200" y="6400801"/>
            <a:ext cx="482600" cy="365125"/>
          </a:xfrm>
          <a:prstGeom prst="rect">
            <a:avLst/>
          </a:prstGeom>
        </p:spPr>
        <p:txBody>
          <a:bodyPr vert="horz" lIns="91440" tIns="45720" rIns="91440" bIns="45720" rtlCol="0" anchor="ctr"/>
          <a:lstStyle>
            <a:lvl1pPr algn="ctr">
              <a:defRPr sz="1200" b="0">
                <a:solidFill>
                  <a:schemeClr val="tx1">
                    <a:lumMod val="50000"/>
                    <a:lumOff val="50000"/>
                  </a:schemeClr>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sp>
        <p:nvSpPr>
          <p:cNvPr id="5" name="TextBox 4">
            <a:extLst>
              <a:ext uri="{FF2B5EF4-FFF2-40B4-BE49-F238E27FC236}">
                <a16:creationId xmlns:a16="http://schemas.microsoft.com/office/drawing/2014/main" id="{A954ED64-3C5A-43D8-84B2-39FA2385DA5F}"/>
              </a:ext>
            </a:extLst>
          </p:cNvPr>
          <p:cNvSpPr txBox="1"/>
          <p:nvPr userDrawn="1"/>
        </p:nvSpPr>
        <p:spPr>
          <a:xfrm>
            <a:off x="3124200" y="6456405"/>
            <a:ext cx="440697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Copyright © 2021-2022 SSI Permission granted to INCOSE to publish and use.</a:t>
            </a:r>
          </a:p>
        </p:txBody>
      </p:sp>
      <p:pic>
        <p:nvPicPr>
          <p:cNvPr id="9" name="Picture 8">
            <a:extLst>
              <a:ext uri="{FF2B5EF4-FFF2-40B4-BE49-F238E27FC236}">
                <a16:creationId xmlns:a16="http://schemas.microsoft.com/office/drawing/2014/main" id="{0577F772-97E9-4A4F-AC37-4E7F06529903}"/>
              </a:ext>
            </a:extLst>
          </p:cNvPr>
          <p:cNvPicPr>
            <a:picLocks noChangeAspect="1"/>
          </p:cNvPicPr>
          <p:nvPr userDrawn="1"/>
        </p:nvPicPr>
        <p:blipFill>
          <a:blip r:embed="rId13"/>
          <a:stretch>
            <a:fillRect/>
          </a:stretch>
        </p:blipFill>
        <p:spPr>
          <a:xfrm>
            <a:off x="31173" y="362642"/>
            <a:ext cx="1981200" cy="399358"/>
          </a:xfrm>
          <a:prstGeom prst="rect">
            <a:avLst/>
          </a:prstGeom>
        </p:spPr>
      </p:pic>
    </p:spTree>
    <p:extLst>
      <p:ext uri="{BB962C8B-B14F-4D97-AF65-F5344CB8AC3E}">
        <p14:creationId xmlns:p14="http://schemas.microsoft.com/office/powerpoint/2010/main" val="26624638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med">
    <p:fade/>
  </p:transition>
  <p:hf hdr="0"/>
  <p:txStyles>
    <p:titleStyle>
      <a:lvl1pPr algn="ctr"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B0003"/>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01601" y="6581002"/>
            <a:ext cx="924983" cy="276999"/>
          </a:xfrm>
          <a:prstGeom prst="rect">
            <a:avLst/>
          </a:prstGeom>
          <a:noFill/>
        </p:spPr>
        <p:txBody>
          <a:bodyPr wrap="square" rtlCol="0">
            <a:spAutoFit/>
          </a:bodyPr>
          <a:lstStyle/>
          <a:p>
            <a:pPr algn="l"/>
            <a:fld id="{C14145BE-CC18-4145-962A-7F02CD48E99F}" type="slidenum">
              <a:rPr lang="en-US" sz="1200" smtClean="0"/>
              <a:pPr algn="l"/>
              <a:t>‹#›</a:t>
            </a:fld>
            <a:endParaRPr lang="en-US" sz="1200" dirty="0"/>
          </a:p>
        </p:txBody>
      </p:sp>
      <p:pic>
        <p:nvPicPr>
          <p:cNvPr id="10" name="Picture 9"/>
          <p:cNvPicPr>
            <a:picLocks noChangeAspect="1"/>
          </p:cNvPicPr>
          <p:nvPr userDrawn="1"/>
        </p:nvPicPr>
        <p:blipFill rotWithShape="1">
          <a:blip r:embed="rId19" cstate="print">
            <a:extLst>
              <a:ext uri="{28A0092B-C50C-407E-A947-70E740481C1C}">
                <a14:useLocalDpi xmlns:a14="http://schemas.microsoft.com/office/drawing/2010/main" val="0"/>
              </a:ext>
            </a:extLst>
          </a:blip>
          <a:srcRect l="41392" t="12484" r="22801" b="37059"/>
          <a:stretch/>
        </p:blipFill>
        <p:spPr>
          <a:xfrm>
            <a:off x="8852453" y="-1"/>
            <a:ext cx="3339548" cy="1665013"/>
          </a:xfrm>
          <a:prstGeom prst="rect">
            <a:avLst/>
          </a:prstGeom>
        </p:spPr>
      </p:pic>
    </p:spTree>
    <p:extLst>
      <p:ext uri="{BB962C8B-B14F-4D97-AF65-F5344CB8AC3E}">
        <p14:creationId xmlns:p14="http://schemas.microsoft.com/office/powerpoint/2010/main" val="97104279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1BC63-E2E8-422E-8BAB-5BF395DEAC48}" type="datetimeFigureOut">
              <a:rPr lang="en-US" smtClean="0"/>
              <a:t>4/1/2022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905FF-7898-44AD-8B86-3EC09BFE3A18}" type="slidenum">
              <a:rPr lang="en-US" smtClean="0"/>
              <a:t>‹#›</a:t>
            </a:fld>
            <a:endParaRPr lang="en-US"/>
          </a:p>
        </p:txBody>
      </p:sp>
    </p:spTree>
    <p:extLst>
      <p:ext uri="{BB962C8B-B14F-4D97-AF65-F5344CB8AC3E}">
        <p14:creationId xmlns:p14="http://schemas.microsoft.com/office/powerpoint/2010/main" val="356580662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tre.tahoe.appsembler.com/blog"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sosecie@mitr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MHause@systemxi.com" TargetMode="Externa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4967-5AB8-479E-9678-2B68AE6DECF8}"/>
              </a:ext>
            </a:extLst>
          </p:cNvPr>
          <p:cNvSpPr>
            <a:spLocks noGrp="1"/>
          </p:cNvSpPr>
          <p:nvPr>
            <p:ph type="title"/>
          </p:nvPr>
        </p:nvSpPr>
        <p:spPr/>
        <p:txBody>
          <a:bodyPr/>
          <a:lstStyle/>
          <a:p>
            <a:r>
              <a:rPr lang="en-US" dirty="0"/>
              <a:t>  </a:t>
            </a:r>
          </a:p>
        </p:txBody>
      </p:sp>
      <p:sp>
        <p:nvSpPr>
          <p:cNvPr id="4" name="Title 5">
            <a:extLst>
              <a:ext uri="{FF2B5EF4-FFF2-40B4-BE49-F238E27FC236}">
                <a16:creationId xmlns:a16="http://schemas.microsoft.com/office/drawing/2014/main" id="{2F212F92-640B-4ABC-957A-25AA65232026}"/>
              </a:ext>
            </a:extLst>
          </p:cNvPr>
          <p:cNvSpPr txBox="1">
            <a:spLocks/>
          </p:cNvSpPr>
          <p:nvPr/>
        </p:nvSpPr>
        <p:spPr>
          <a:xfrm>
            <a:off x="1523999" y="609601"/>
            <a:ext cx="9144000" cy="1983239"/>
          </a:xfrm>
          <a:prstGeom prst="rect">
            <a:avLst/>
          </a:prstGeom>
        </p:spPr>
        <p:txBody>
          <a:bodyPr anchor="ctr" anchorCtr="0">
            <a:noAutofit/>
          </a:bodyPr>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defTabSz="457200">
              <a:lnSpc>
                <a:spcPct val="80000"/>
              </a:lnSpc>
              <a:spcBef>
                <a:spcPct val="20000"/>
              </a:spcBef>
            </a:pPr>
            <a:r>
              <a:rPr lang="en-US" sz="2800" b="0" kern="0" dirty="0">
                <a:ln w="0"/>
                <a:solidFill>
                  <a:prstClr val="black"/>
                </a:solidFill>
                <a:effectLst/>
                <a:latin typeface="Calibri" panose="020F0502020204030204"/>
              </a:rPr>
              <a:t>Welcome to the</a:t>
            </a:r>
            <a:br>
              <a:rPr lang="en-US" sz="2800" b="0" kern="0" dirty="0">
                <a:ln w="0"/>
                <a:solidFill>
                  <a:prstClr val="black"/>
                </a:solidFill>
                <a:effectLst/>
                <a:latin typeface="Calibri" panose="020F0502020204030204"/>
              </a:rPr>
            </a:br>
            <a:r>
              <a:rPr lang="en-US" sz="2800" b="0" kern="0" dirty="0">
                <a:ln w="0"/>
                <a:solidFill>
                  <a:prstClr val="black"/>
                </a:solidFill>
                <a:effectLst/>
                <a:latin typeface="Calibri" panose="020F0502020204030204"/>
              </a:rPr>
              <a:t>2022 System of Systems Engineering Collaborators Information Exchange (SoSECIE)</a:t>
            </a:r>
          </a:p>
        </p:txBody>
      </p:sp>
      <p:sp>
        <p:nvSpPr>
          <p:cNvPr id="5" name="object 2">
            <a:extLst>
              <a:ext uri="{FF2B5EF4-FFF2-40B4-BE49-F238E27FC236}">
                <a16:creationId xmlns:a16="http://schemas.microsoft.com/office/drawing/2014/main" id="{54A0A089-7DAB-4613-94B1-E2600C759828}"/>
              </a:ext>
            </a:extLst>
          </p:cNvPr>
          <p:cNvSpPr txBox="1">
            <a:spLocks/>
          </p:cNvSpPr>
          <p:nvPr/>
        </p:nvSpPr>
        <p:spPr>
          <a:xfrm>
            <a:off x="1600200" y="4114801"/>
            <a:ext cx="9144000" cy="249389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defTabSz="457200">
              <a:buNone/>
            </a:pPr>
            <a:r>
              <a:rPr lang="en-US" sz="2300" i="1" kern="0" dirty="0">
                <a:solidFill>
                  <a:prstClr val="black"/>
                </a:solidFill>
                <a:latin typeface="Calibri" panose="020F0502020204030204"/>
              </a:rPr>
              <a:t>We will start at 11AM Eastern Time</a:t>
            </a:r>
          </a:p>
          <a:p>
            <a:pPr marL="0" indent="0" algn="ctr" defTabSz="457200">
              <a:buNone/>
            </a:pPr>
            <a:r>
              <a:rPr lang="en-US" sz="2300" i="1" kern="0" dirty="0">
                <a:solidFill>
                  <a:prstClr val="black"/>
                </a:solidFill>
                <a:latin typeface="Calibri" panose="020F0502020204030204"/>
              </a:rPr>
              <a:t>You can download today’s presentation from the SoSECIE Website:</a:t>
            </a:r>
          </a:p>
          <a:p>
            <a:pPr marL="0" indent="0" algn="ctr" defTabSz="457200">
              <a:buNone/>
            </a:pPr>
            <a:r>
              <a:rPr lang="en-US" sz="2300" i="1" kern="0" dirty="0">
                <a:solidFill>
                  <a:prstClr val="black"/>
                </a:solidFill>
                <a:latin typeface="Calibri" panose="020F0502020204030204"/>
                <a:hlinkClick r:id="rId3"/>
              </a:rPr>
              <a:t>https://mitre.tahoe.appsembler.com/blog </a:t>
            </a:r>
            <a:endParaRPr lang="en-US" sz="2300" i="1" kern="0" dirty="0">
              <a:solidFill>
                <a:prstClr val="black"/>
              </a:solidFill>
              <a:latin typeface="Calibri" panose="020F0502020204030204"/>
            </a:endParaRPr>
          </a:p>
          <a:p>
            <a:pPr marL="0" indent="0" algn="ctr" defTabSz="457200">
              <a:buNone/>
            </a:pPr>
            <a:r>
              <a:rPr lang="en-US" sz="2300" i="1" kern="0" dirty="0">
                <a:solidFill>
                  <a:prstClr val="black"/>
                </a:solidFill>
                <a:latin typeface="Calibri" panose="020F0502020204030204"/>
              </a:rPr>
              <a:t>To add/remove yourself from the email list or suggest a future topic or</a:t>
            </a:r>
          </a:p>
          <a:p>
            <a:pPr marL="0" indent="0" algn="ctr" defTabSz="457200">
              <a:buNone/>
            </a:pPr>
            <a:r>
              <a:rPr lang="en-US" sz="2300" i="1" kern="0" dirty="0">
                <a:solidFill>
                  <a:prstClr val="black"/>
                </a:solidFill>
                <a:latin typeface="Calibri" panose="020F0502020204030204"/>
              </a:rPr>
              <a:t>speaker, send an email to </a:t>
            </a:r>
            <a:r>
              <a:rPr lang="en-US" sz="2300" i="1" kern="0" dirty="0">
                <a:solidFill>
                  <a:prstClr val="black"/>
                </a:solidFill>
                <a:latin typeface="Calibri" panose="020F0502020204030204"/>
                <a:hlinkClick r:id="rId4"/>
              </a:rPr>
              <a:t>sosecie@mitre.org</a:t>
            </a:r>
            <a:r>
              <a:rPr lang="en-US" sz="2300" i="1" kern="0" dirty="0">
                <a:solidFill>
                  <a:prstClr val="black"/>
                </a:solidFill>
                <a:latin typeface="Calibri" panose="020F0502020204030204"/>
              </a:rPr>
              <a:t> </a:t>
            </a:r>
            <a:endParaRPr lang="en-US" kern="0" dirty="0">
              <a:solidFill>
                <a:prstClr val="black"/>
              </a:solidFill>
              <a:latin typeface="Calibri" panose="020F0502020204030204"/>
            </a:endParaRPr>
          </a:p>
        </p:txBody>
      </p:sp>
      <p:sp>
        <p:nvSpPr>
          <p:cNvPr id="9" name="Title 3">
            <a:extLst>
              <a:ext uri="{FF2B5EF4-FFF2-40B4-BE49-F238E27FC236}">
                <a16:creationId xmlns:a16="http://schemas.microsoft.com/office/drawing/2014/main" id="{6AB7CFD5-FA73-4AA6-8A09-9CC5BFF7A2CF}"/>
              </a:ext>
            </a:extLst>
          </p:cNvPr>
          <p:cNvSpPr txBox="1">
            <a:spLocks/>
          </p:cNvSpPr>
          <p:nvPr/>
        </p:nvSpPr>
        <p:spPr>
          <a:xfrm>
            <a:off x="1600202" y="126524"/>
            <a:ext cx="9143999" cy="838415"/>
          </a:xfrm>
          <a:prstGeom prst="rect">
            <a:avLst/>
          </a:prstGeom>
        </p:spPr>
        <p:txBody>
          <a:bodyPr anchor="ctr" anchorCtr="0"/>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defTabSz="457200"/>
            <a:r>
              <a:rPr lang="en-US" kern="0" dirty="0" err="1">
                <a:ln w="0"/>
                <a:solidFill>
                  <a:prstClr val="black"/>
                </a:solidFill>
                <a:effectLst>
                  <a:outerShdw blurRad="38100" dist="19050" dir="2700000" algn="tl" rotWithShape="0">
                    <a:prstClr val="black">
                      <a:alpha val="40000"/>
                    </a:prstClr>
                  </a:outerShdw>
                </a:effectLst>
                <a:latin typeface="Calibri Light" panose="020F0302020204030204"/>
              </a:rPr>
              <a:t>SoSECIE</a:t>
            </a:r>
            <a:r>
              <a:rPr lang="en-US" kern="0" dirty="0">
                <a:ln w="0"/>
                <a:solidFill>
                  <a:prstClr val="black"/>
                </a:solidFill>
                <a:effectLst>
                  <a:outerShdw blurRad="38100" dist="19050" dir="2700000" algn="tl" rotWithShape="0">
                    <a:prstClr val="black">
                      <a:alpha val="40000"/>
                    </a:prstClr>
                  </a:outerShdw>
                </a:effectLst>
                <a:latin typeface="Calibri Light" panose="020F0302020204030204"/>
              </a:rPr>
              <a:t> Webinar</a:t>
            </a:r>
          </a:p>
        </p:txBody>
      </p:sp>
      <p:pic>
        <p:nvPicPr>
          <p:cNvPr id="3" name="Picture 2">
            <a:extLst>
              <a:ext uri="{FF2B5EF4-FFF2-40B4-BE49-F238E27FC236}">
                <a16:creationId xmlns:a16="http://schemas.microsoft.com/office/drawing/2014/main" id="{38B55566-EFC0-4D79-B8B4-1B7C8D75C4C8}"/>
              </a:ext>
            </a:extLst>
          </p:cNvPr>
          <p:cNvPicPr>
            <a:picLocks noChangeAspect="1"/>
          </p:cNvPicPr>
          <p:nvPr/>
        </p:nvPicPr>
        <p:blipFill>
          <a:blip r:embed="rId5"/>
          <a:stretch>
            <a:fillRect/>
          </a:stretch>
        </p:blipFill>
        <p:spPr>
          <a:xfrm>
            <a:off x="2521310" y="2507682"/>
            <a:ext cx="2786836" cy="1266744"/>
          </a:xfrm>
          <a:prstGeom prst="rect">
            <a:avLst/>
          </a:prstGeom>
        </p:spPr>
      </p:pic>
      <p:pic>
        <p:nvPicPr>
          <p:cNvPr id="6" name="Picture 5">
            <a:extLst>
              <a:ext uri="{FF2B5EF4-FFF2-40B4-BE49-F238E27FC236}">
                <a16:creationId xmlns:a16="http://schemas.microsoft.com/office/drawing/2014/main" id="{D1B09488-14A6-47D3-BFF8-F9A1F7DFB378}"/>
              </a:ext>
            </a:extLst>
          </p:cNvPr>
          <p:cNvPicPr>
            <a:picLocks noChangeAspect="1"/>
          </p:cNvPicPr>
          <p:nvPr/>
        </p:nvPicPr>
        <p:blipFill>
          <a:blip r:embed="rId6"/>
          <a:stretch>
            <a:fillRect/>
          </a:stretch>
        </p:blipFill>
        <p:spPr>
          <a:xfrm>
            <a:off x="5790459" y="2553123"/>
            <a:ext cx="4046199" cy="1200521"/>
          </a:xfrm>
          <a:prstGeom prst="rect">
            <a:avLst/>
          </a:prstGeom>
        </p:spPr>
      </p:pic>
    </p:spTree>
    <p:extLst>
      <p:ext uri="{BB962C8B-B14F-4D97-AF65-F5344CB8AC3E}">
        <p14:creationId xmlns:p14="http://schemas.microsoft.com/office/powerpoint/2010/main" val="325266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DC06-4F61-4BF9-B545-7E0DC6A3BC84}"/>
              </a:ext>
            </a:extLst>
          </p:cNvPr>
          <p:cNvSpPr>
            <a:spLocks noGrp="1"/>
          </p:cNvSpPr>
          <p:nvPr>
            <p:ph type="title"/>
          </p:nvPr>
        </p:nvSpPr>
        <p:spPr/>
        <p:txBody>
          <a:bodyPr/>
          <a:lstStyle/>
          <a:p>
            <a:r>
              <a:rPr lang="en-US" dirty="0"/>
              <a:t>What Are the Myths?</a:t>
            </a:r>
          </a:p>
        </p:txBody>
      </p:sp>
      <p:sp>
        <p:nvSpPr>
          <p:cNvPr id="3" name="Content Placeholder 2">
            <a:extLst>
              <a:ext uri="{FF2B5EF4-FFF2-40B4-BE49-F238E27FC236}">
                <a16:creationId xmlns:a16="http://schemas.microsoft.com/office/drawing/2014/main" id="{6C4C5FAA-7EFE-4DC4-8CA9-12BED0CD5AFB}"/>
              </a:ext>
            </a:extLst>
          </p:cNvPr>
          <p:cNvSpPr>
            <a:spLocks noGrp="1"/>
          </p:cNvSpPr>
          <p:nvPr>
            <p:ph idx="1"/>
          </p:nvPr>
        </p:nvSpPr>
        <p:spPr>
          <a:xfrm>
            <a:off x="203200" y="914400"/>
            <a:ext cx="4619040" cy="5714999"/>
          </a:xfrm>
        </p:spPr>
        <p:txBody>
          <a:bodyPr>
            <a:normAutofit fontScale="92500"/>
          </a:bodyPr>
          <a:lstStyle/>
          <a:p>
            <a:r>
              <a:rPr lang="en-US" sz="2400" dirty="0"/>
              <a:t>Overreliance on renewables was the major cause of the Texas Grid problems. </a:t>
            </a:r>
          </a:p>
          <a:p>
            <a:r>
              <a:rPr lang="en-US" sz="2400" dirty="0"/>
              <a:t>Renewable energy makes up only a fraction of the generating capacity. </a:t>
            </a:r>
          </a:p>
          <a:p>
            <a:r>
              <a:rPr lang="en-US" sz="2400" dirty="0"/>
              <a:t>Connecting the Texas Grid  to the East or West Grid would have prevented the problem.</a:t>
            </a:r>
          </a:p>
          <a:p>
            <a:r>
              <a:rPr lang="en-US" sz="2400" dirty="0"/>
              <a:t>The Texas Grid is inherently unstable.</a:t>
            </a:r>
          </a:p>
          <a:p>
            <a:r>
              <a:rPr lang="en-US" sz="2400" dirty="0"/>
              <a:t>The grid failure was not foreseen. </a:t>
            </a:r>
          </a:p>
          <a:p>
            <a:r>
              <a:rPr lang="en-US" sz="2400" dirty="0"/>
              <a:t>Deregulation was a major cause of the failure. </a:t>
            </a:r>
          </a:p>
        </p:txBody>
      </p:sp>
      <p:sp>
        <p:nvSpPr>
          <p:cNvPr id="4" name="Date Placeholder 3">
            <a:extLst>
              <a:ext uri="{FF2B5EF4-FFF2-40B4-BE49-F238E27FC236}">
                <a16:creationId xmlns:a16="http://schemas.microsoft.com/office/drawing/2014/main" id="{CA8D75BC-4649-44B7-8B6F-AF362FE14A18}"/>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37B84971-7F1A-4E87-BBBF-C73BACA5728C}"/>
              </a:ext>
            </a:extLst>
          </p:cNvPr>
          <p:cNvSpPr>
            <a:spLocks noGrp="1"/>
          </p:cNvSpPr>
          <p:nvPr>
            <p:ph type="sldNum" sz="quarter" idx="12"/>
          </p:nvPr>
        </p:nvSpPr>
        <p:spPr/>
        <p:txBody>
          <a:bodyPr/>
          <a:lstStyle/>
          <a:p>
            <a:fld id="{CD64BFC3-983F-4B0A-9A55-84A85105ADC0}" type="slidenum">
              <a:rPr lang="en-US" smtClean="0"/>
              <a:pPr/>
              <a:t>10</a:t>
            </a:fld>
            <a:endParaRPr lang="en-US"/>
          </a:p>
        </p:txBody>
      </p:sp>
      <p:pic>
        <p:nvPicPr>
          <p:cNvPr id="1026" name="Picture 2">
            <a:extLst>
              <a:ext uri="{FF2B5EF4-FFF2-40B4-BE49-F238E27FC236}">
                <a16:creationId xmlns:a16="http://schemas.microsoft.com/office/drawing/2014/main" id="{F6ED857E-7A27-47D0-89D2-7F8348CB4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240" y="1255988"/>
            <a:ext cx="7109144" cy="42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11583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DC06-4F61-4BF9-B545-7E0DC6A3BC84}"/>
              </a:ext>
            </a:extLst>
          </p:cNvPr>
          <p:cNvSpPr>
            <a:spLocks noGrp="1"/>
          </p:cNvSpPr>
          <p:nvPr>
            <p:ph type="title"/>
          </p:nvPr>
        </p:nvSpPr>
        <p:spPr/>
        <p:txBody>
          <a:bodyPr/>
          <a:lstStyle/>
          <a:p>
            <a:r>
              <a:rPr lang="en-US" dirty="0"/>
              <a:t>What Really Caused the Failure?</a:t>
            </a:r>
          </a:p>
        </p:txBody>
      </p:sp>
      <p:sp>
        <p:nvSpPr>
          <p:cNvPr id="3" name="Content Placeholder 2">
            <a:extLst>
              <a:ext uri="{FF2B5EF4-FFF2-40B4-BE49-F238E27FC236}">
                <a16:creationId xmlns:a16="http://schemas.microsoft.com/office/drawing/2014/main" id="{6C4C5FAA-7EFE-4DC4-8CA9-12BED0CD5AFB}"/>
              </a:ext>
            </a:extLst>
          </p:cNvPr>
          <p:cNvSpPr>
            <a:spLocks noGrp="1"/>
          </p:cNvSpPr>
          <p:nvPr>
            <p:ph idx="1"/>
          </p:nvPr>
        </p:nvSpPr>
        <p:spPr>
          <a:xfrm>
            <a:off x="203200" y="914401"/>
            <a:ext cx="11607800" cy="6019799"/>
          </a:xfrm>
        </p:spPr>
        <p:txBody>
          <a:bodyPr>
            <a:normAutofit/>
          </a:bodyPr>
          <a:lstStyle/>
          <a:p>
            <a:r>
              <a:rPr lang="en-US" sz="2400" dirty="0"/>
              <a:t>Texas infrastructure not prepared for an extended and unusual cold snap.</a:t>
            </a:r>
          </a:p>
          <a:p>
            <a:pPr lvl="1"/>
            <a:r>
              <a:rPr lang="en-US" sz="2000" dirty="0"/>
              <a:t>Fossil Fuel Generation: gas generators, coal generators</a:t>
            </a:r>
          </a:p>
          <a:p>
            <a:pPr lvl="1"/>
            <a:r>
              <a:rPr lang="en-US" sz="2000" dirty="0"/>
              <a:t>Clean Generation: nuclear generators, wind turbines, solar</a:t>
            </a:r>
          </a:p>
          <a:p>
            <a:pPr lvl="1"/>
            <a:r>
              <a:rPr lang="en-US" sz="2000" dirty="0"/>
              <a:t>Supporting Infrastructure: gas drilling, gas distribution, water supplies</a:t>
            </a:r>
          </a:p>
          <a:p>
            <a:pPr lvl="1"/>
            <a:r>
              <a:rPr lang="en-US" sz="2000" dirty="0"/>
              <a:t>Buildings: houses, apartments, stores, hotels, office buildings, etc. </a:t>
            </a:r>
          </a:p>
          <a:p>
            <a:pPr lvl="1"/>
            <a:r>
              <a:rPr lang="en-US" sz="2000" dirty="0"/>
              <a:t>Transportation: roads, trains, buses, cars, trucking, etc.</a:t>
            </a:r>
          </a:p>
          <a:p>
            <a:r>
              <a:rPr lang="en-US" sz="2400" dirty="0"/>
              <a:t>Everything froze. </a:t>
            </a:r>
          </a:p>
          <a:p>
            <a:pPr lvl="1"/>
            <a:r>
              <a:rPr lang="en-US" sz="2000" dirty="0"/>
              <a:t>Gas supplies froze limiting gas generation</a:t>
            </a:r>
          </a:p>
          <a:p>
            <a:pPr lvl="1"/>
            <a:r>
              <a:rPr lang="en-US" sz="2000" dirty="0"/>
              <a:t>Houses needed gas, further limiting supplies</a:t>
            </a:r>
          </a:p>
          <a:p>
            <a:pPr lvl="1"/>
            <a:r>
              <a:rPr lang="en-US" sz="2000" dirty="0"/>
              <a:t>Prices rose causing gas generators to shut down</a:t>
            </a:r>
          </a:p>
          <a:p>
            <a:pPr lvl="1"/>
            <a:r>
              <a:rPr lang="en-US" sz="2000" dirty="0"/>
              <a:t>Water supplies froze limiting nuclear, coal &amp; gas</a:t>
            </a:r>
          </a:p>
          <a:p>
            <a:pPr lvl="1"/>
            <a:r>
              <a:rPr lang="en-US" sz="2000" dirty="0"/>
              <a:t>Demand exceeded supply</a:t>
            </a:r>
          </a:p>
          <a:p>
            <a:pPr lvl="1"/>
            <a:r>
              <a:rPr lang="en-US" sz="2000" dirty="0"/>
              <a:t>ERCOT mandated load-shedding to maintain </a:t>
            </a:r>
            <a:br>
              <a:rPr lang="en-US" sz="2000" dirty="0"/>
            </a:br>
            <a:r>
              <a:rPr lang="en-US" sz="2000" dirty="0"/>
              <a:t>critical services, hospitals, fire, etc.</a:t>
            </a:r>
          </a:p>
          <a:p>
            <a:pPr lvl="1"/>
            <a:r>
              <a:rPr lang="en-US" sz="2000" dirty="0"/>
              <a:t>Power was cut off to millions of homes &amp; businesses</a:t>
            </a:r>
          </a:p>
          <a:p>
            <a:pPr lvl="1"/>
            <a:endParaRPr lang="en-US" sz="2000" dirty="0"/>
          </a:p>
        </p:txBody>
      </p:sp>
      <p:sp>
        <p:nvSpPr>
          <p:cNvPr id="4" name="Date Placeholder 3">
            <a:extLst>
              <a:ext uri="{FF2B5EF4-FFF2-40B4-BE49-F238E27FC236}">
                <a16:creationId xmlns:a16="http://schemas.microsoft.com/office/drawing/2014/main" id="{CA8D75BC-4649-44B7-8B6F-AF362FE14A18}"/>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37B84971-7F1A-4E87-BBBF-C73BACA5728C}"/>
              </a:ext>
            </a:extLst>
          </p:cNvPr>
          <p:cNvSpPr>
            <a:spLocks noGrp="1"/>
          </p:cNvSpPr>
          <p:nvPr>
            <p:ph type="sldNum" sz="quarter" idx="12"/>
          </p:nvPr>
        </p:nvSpPr>
        <p:spPr/>
        <p:txBody>
          <a:bodyPr/>
          <a:lstStyle/>
          <a:p>
            <a:fld id="{CD64BFC3-983F-4B0A-9A55-84A85105ADC0}" type="slidenum">
              <a:rPr lang="en-US" smtClean="0"/>
              <a:pPr/>
              <a:t>11</a:t>
            </a:fld>
            <a:endParaRPr lang="en-US"/>
          </a:p>
        </p:txBody>
      </p:sp>
      <p:pic>
        <p:nvPicPr>
          <p:cNvPr id="6" name="Picture 2" descr="7 Things You Never Knew About Disney&amp;#39;s &amp;#39;Frozen&amp;#39; | Moviefone">
            <a:extLst>
              <a:ext uri="{FF2B5EF4-FFF2-40B4-BE49-F238E27FC236}">
                <a16:creationId xmlns:a16="http://schemas.microsoft.com/office/drawing/2014/main" id="{C0C12729-09BD-45D6-ABFF-92D80D3EE9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352800"/>
            <a:ext cx="48768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695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F235-3FF5-4929-B127-72FE822EFCDD}"/>
              </a:ext>
            </a:extLst>
          </p:cNvPr>
          <p:cNvSpPr>
            <a:spLocks noGrp="1"/>
          </p:cNvSpPr>
          <p:nvPr>
            <p:ph type="title"/>
          </p:nvPr>
        </p:nvSpPr>
        <p:spPr/>
        <p:txBody>
          <a:bodyPr/>
          <a:lstStyle/>
          <a:p>
            <a:r>
              <a:rPr lang="en-US" dirty="0"/>
              <a:t>Why Weren’t the Systems Winterized?</a:t>
            </a:r>
          </a:p>
        </p:txBody>
      </p:sp>
      <p:sp>
        <p:nvSpPr>
          <p:cNvPr id="3" name="Content Placeholder 2">
            <a:extLst>
              <a:ext uri="{FF2B5EF4-FFF2-40B4-BE49-F238E27FC236}">
                <a16:creationId xmlns:a16="http://schemas.microsoft.com/office/drawing/2014/main" id="{B814673E-9505-4088-9745-41DB2EA91774}"/>
              </a:ext>
            </a:extLst>
          </p:cNvPr>
          <p:cNvSpPr>
            <a:spLocks noGrp="1"/>
          </p:cNvSpPr>
          <p:nvPr>
            <p:ph idx="1"/>
          </p:nvPr>
        </p:nvSpPr>
        <p:spPr>
          <a:xfrm>
            <a:off x="203200" y="1219201"/>
            <a:ext cx="11684000" cy="5181600"/>
          </a:xfrm>
        </p:spPr>
        <p:txBody>
          <a:bodyPr/>
          <a:lstStyle/>
          <a:p>
            <a:r>
              <a:rPr lang="en-US" sz="2800" dirty="0"/>
              <a:t>There was insufficient incentive and ROI to do so</a:t>
            </a:r>
          </a:p>
          <a:p>
            <a:pPr lvl="1"/>
            <a:r>
              <a:rPr lang="en-US" dirty="0"/>
              <a:t>Winterization of infrastructure was not mandated by the government.</a:t>
            </a:r>
          </a:p>
          <a:p>
            <a:pPr lvl="1"/>
            <a:r>
              <a:rPr lang="en-US" dirty="0"/>
              <a:t>Similar cold snaps happen roughly every 40 years</a:t>
            </a:r>
          </a:p>
          <a:p>
            <a:pPr lvl="1"/>
            <a:r>
              <a:rPr lang="en-US" dirty="0"/>
              <a:t>The initial investment and maintenance for winterization is expensive</a:t>
            </a:r>
          </a:p>
          <a:p>
            <a:pPr lvl="1"/>
            <a:r>
              <a:rPr lang="en-US" dirty="0"/>
              <a:t>There was no effective business case to winterize unless required</a:t>
            </a:r>
          </a:p>
          <a:p>
            <a:r>
              <a:rPr lang="en-US" dirty="0"/>
              <a:t>The same reasoning was universally applied</a:t>
            </a:r>
          </a:p>
          <a:p>
            <a:pPr lvl="1"/>
            <a:r>
              <a:rPr lang="en-US" dirty="0"/>
              <a:t>Homes, businesses, infrastructure, apartments, condominiums, etc. </a:t>
            </a:r>
          </a:p>
          <a:p>
            <a:r>
              <a:rPr lang="en-US" dirty="0"/>
              <a:t>Preparation for the next storm needs to be driven by both business and engineering.</a:t>
            </a:r>
          </a:p>
          <a:p>
            <a:pPr lvl="1"/>
            <a:r>
              <a:rPr lang="en-US" dirty="0"/>
              <a:t>So, how to express these concepts?</a:t>
            </a:r>
          </a:p>
          <a:p>
            <a:endParaRPr lang="en-US" sz="2800" dirty="0"/>
          </a:p>
          <a:p>
            <a:endParaRPr lang="en-US" dirty="0"/>
          </a:p>
        </p:txBody>
      </p:sp>
      <p:sp>
        <p:nvSpPr>
          <p:cNvPr id="4" name="Date Placeholder 3">
            <a:extLst>
              <a:ext uri="{FF2B5EF4-FFF2-40B4-BE49-F238E27FC236}">
                <a16:creationId xmlns:a16="http://schemas.microsoft.com/office/drawing/2014/main" id="{F88D2301-63E1-4584-8C2D-9CBB01EBE019}"/>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3F608EA8-5A8A-476A-91BD-4D40A1054751}"/>
              </a:ext>
            </a:extLst>
          </p:cNvPr>
          <p:cNvSpPr>
            <a:spLocks noGrp="1"/>
          </p:cNvSpPr>
          <p:nvPr>
            <p:ph type="sldNum" sz="quarter" idx="12"/>
          </p:nvPr>
        </p:nvSpPr>
        <p:spPr/>
        <p:txBody>
          <a:bodyPr/>
          <a:lstStyle/>
          <a:p>
            <a:fld id="{CD64BFC3-983F-4B0A-9A55-84A85105ADC0}" type="slidenum">
              <a:rPr lang="en-US" smtClean="0"/>
              <a:pPr/>
              <a:t>12</a:t>
            </a:fld>
            <a:endParaRPr lang="en-US"/>
          </a:p>
        </p:txBody>
      </p:sp>
    </p:spTree>
    <p:extLst>
      <p:ext uri="{BB962C8B-B14F-4D97-AF65-F5344CB8AC3E}">
        <p14:creationId xmlns:p14="http://schemas.microsoft.com/office/powerpoint/2010/main" val="53682349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4347-FF5D-4D27-824C-34D3B2F80ED9}"/>
              </a:ext>
            </a:extLst>
          </p:cNvPr>
          <p:cNvSpPr>
            <a:spLocks noGrp="1"/>
          </p:cNvSpPr>
          <p:nvPr>
            <p:ph type="title"/>
          </p:nvPr>
        </p:nvSpPr>
        <p:spPr/>
        <p:txBody>
          <a:bodyPr/>
          <a:lstStyle/>
          <a:p>
            <a:r>
              <a:rPr lang="en-US" dirty="0"/>
              <a:t>Systems of Systems</a:t>
            </a:r>
          </a:p>
        </p:txBody>
      </p:sp>
      <p:sp>
        <p:nvSpPr>
          <p:cNvPr id="3" name="Content Placeholder 2">
            <a:extLst>
              <a:ext uri="{FF2B5EF4-FFF2-40B4-BE49-F238E27FC236}">
                <a16:creationId xmlns:a16="http://schemas.microsoft.com/office/drawing/2014/main" id="{127255D9-9C11-46B9-9388-E32B52A5F2D0}"/>
              </a:ext>
            </a:extLst>
          </p:cNvPr>
          <p:cNvSpPr>
            <a:spLocks noGrp="1"/>
          </p:cNvSpPr>
          <p:nvPr>
            <p:ph idx="1"/>
          </p:nvPr>
        </p:nvSpPr>
        <p:spPr>
          <a:xfrm>
            <a:off x="533400" y="990600"/>
            <a:ext cx="10972800" cy="5465051"/>
          </a:xfrm>
        </p:spPr>
        <p:txBody>
          <a:bodyPr>
            <a:normAutofit fontScale="92500" lnSpcReduction="20000"/>
          </a:bodyPr>
          <a:lstStyle/>
          <a:p>
            <a:r>
              <a:rPr lang="en-US" dirty="0"/>
              <a:t>Definition: A system of systems (SoS) is "a collection of systems, each capable of independent operation, that interoperate together to achieve additional desired capabilities.“ (</a:t>
            </a:r>
            <a:r>
              <a:rPr lang="en-US" dirty="0" err="1"/>
              <a:t>Mitre</a:t>
            </a:r>
            <a:r>
              <a:rPr lang="en-US" dirty="0"/>
              <a:t>)</a:t>
            </a:r>
          </a:p>
          <a:p>
            <a:r>
              <a:rPr lang="en-US" dirty="0"/>
              <a:t>Maier (1998) postulated five key characteristics of SoS:</a:t>
            </a:r>
          </a:p>
          <a:p>
            <a:pPr lvl="1"/>
            <a:r>
              <a:rPr lang="en-US" dirty="0"/>
              <a:t>operational independence of component systems</a:t>
            </a:r>
          </a:p>
          <a:p>
            <a:pPr lvl="1"/>
            <a:r>
              <a:rPr lang="en-US" dirty="0"/>
              <a:t>managerial independence of component systems</a:t>
            </a:r>
          </a:p>
          <a:p>
            <a:pPr lvl="1"/>
            <a:r>
              <a:rPr lang="en-US" dirty="0"/>
              <a:t>geographical distribution</a:t>
            </a:r>
          </a:p>
          <a:p>
            <a:pPr lvl="1"/>
            <a:r>
              <a:rPr lang="en-US" dirty="0"/>
              <a:t>emergent behavior, and </a:t>
            </a:r>
          </a:p>
          <a:p>
            <a:pPr lvl="1"/>
            <a:r>
              <a:rPr lang="en-US" dirty="0"/>
              <a:t>evolutionary development processes</a:t>
            </a:r>
          </a:p>
          <a:p>
            <a:r>
              <a:rPr lang="en-US" dirty="0"/>
              <a:t>Other aspects</a:t>
            </a:r>
          </a:p>
          <a:p>
            <a:pPr lvl="1"/>
            <a:r>
              <a:rPr lang="en-US" dirty="0"/>
              <a:t>Have multiple levels of stakeholders with mixed and possibly competing interests</a:t>
            </a:r>
          </a:p>
          <a:p>
            <a:pPr lvl="1"/>
            <a:r>
              <a:rPr lang="en-US" dirty="0"/>
              <a:t>Have multiple, and possibly contradictory, objectives and purpose</a:t>
            </a:r>
          </a:p>
          <a:p>
            <a:pPr lvl="1"/>
            <a:r>
              <a:rPr lang="en-US" dirty="0"/>
              <a:t>Have multiple, different, operational priorities with no clear escalation routes</a:t>
            </a:r>
          </a:p>
          <a:p>
            <a:pPr lvl="1"/>
            <a:r>
              <a:rPr lang="en-US" dirty="0"/>
              <a:t>Have multiple lifecycles with elements being implemented asynchronously</a:t>
            </a:r>
          </a:p>
          <a:p>
            <a:pPr lvl="1"/>
            <a:r>
              <a:rPr lang="en-US" dirty="0"/>
              <a:t>Have multiple owners making independent resourcing decisions</a:t>
            </a:r>
          </a:p>
        </p:txBody>
      </p:sp>
      <p:sp>
        <p:nvSpPr>
          <p:cNvPr id="4" name="Date Placeholder 3">
            <a:extLst>
              <a:ext uri="{FF2B5EF4-FFF2-40B4-BE49-F238E27FC236}">
                <a16:creationId xmlns:a16="http://schemas.microsoft.com/office/drawing/2014/main" id="{3E88D19A-E155-412A-9DA5-9FB0FCF78C0C}"/>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D484D164-A311-40D6-A194-393536E12535}"/>
              </a:ext>
            </a:extLst>
          </p:cNvPr>
          <p:cNvSpPr>
            <a:spLocks noGrp="1"/>
          </p:cNvSpPr>
          <p:nvPr>
            <p:ph type="sldNum" sz="quarter" idx="12"/>
          </p:nvPr>
        </p:nvSpPr>
        <p:spPr/>
        <p:txBody>
          <a:bodyPr/>
          <a:lstStyle/>
          <a:p>
            <a:fld id="{CD64BFC3-983F-4B0A-9A55-84A85105ADC0}" type="slidenum">
              <a:rPr lang="en-US" smtClean="0"/>
              <a:pPr/>
              <a:t>13</a:t>
            </a:fld>
            <a:endParaRPr lang="en-US"/>
          </a:p>
        </p:txBody>
      </p:sp>
      <p:grpSp>
        <p:nvGrpSpPr>
          <p:cNvPr id="6" name="Group 5">
            <a:extLst>
              <a:ext uri="{FF2B5EF4-FFF2-40B4-BE49-F238E27FC236}">
                <a16:creationId xmlns:a16="http://schemas.microsoft.com/office/drawing/2014/main" id="{EB9C14E7-E321-44BA-B95E-23AC04146B36}"/>
              </a:ext>
            </a:extLst>
          </p:cNvPr>
          <p:cNvGrpSpPr/>
          <p:nvPr/>
        </p:nvGrpSpPr>
        <p:grpSpPr>
          <a:xfrm>
            <a:off x="9048227" y="2286000"/>
            <a:ext cx="2610373" cy="2072780"/>
            <a:chOff x="4095227" y="738931"/>
            <a:chExt cx="2610373" cy="2072780"/>
          </a:xfrm>
        </p:grpSpPr>
        <p:sp>
          <p:nvSpPr>
            <p:cNvPr id="7" name="Rectangle: Rounded Corners 6">
              <a:extLst>
                <a:ext uri="{FF2B5EF4-FFF2-40B4-BE49-F238E27FC236}">
                  <a16:creationId xmlns:a16="http://schemas.microsoft.com/office/drawing/2014/main" id="{B9856F2E-6BCE-408B-A21D-608C46A82AE1}"/>
                </a:ext>
              </a:extLst>
            </p:cNvPr>
            <p:cNvSpPr/>
            <p:nvPr/>
          </p:nvSpPr>
          <p:spPr>
            <a:xfrm>
              <a:off x="4368568" y="939567"/>
              <a:ext cx="679508" cy="32717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 name="Rectangle: Rounded Corners 7">
              <a:extLst>
                <a:ext uri="{FF2B5EF4-FFF2-40B4-BE49-F238E27FC236}">
                  <a16:creationId xmlns:a16="http://schemas.microsoft.com/office/drawing/2014/main" id="{D3F1751D-2ACE-4951-813A-A8EE4D95CDBB}"/>
                </a:ext>
              </a:extLst>
            </p:cNvPr>
            <p:cNvSpPr/>
            <p:nvPr/>
          </p:nvSpPr>
          <p:spPr>
            <a:xfrm>
              <a:off x="4095227" y="1922478"/>
              <a:ext cx="679508" cy="32717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Oval 8">
              <a:extLst>
                <a:ext uri="{FF2B5EF4-FFF2-40B4-BE49-F238E27FC236}">
                  <a16:creationId xmlns:a16="http://schemas.microsoft.com/office/drawing/2014/main" id="{CF780EA8-5B37-4FA5-80C1-34493F0CA156}"/>
                </a:ext>
              </a:extLst>
            </p:cNvPr>
            <p:cNvSpPr/>
            <p:nvPr/>
          </p:nvSpPr>
          <p:spPr>
            <a:xfrm>
              <a:off x="5224943" y="1455241"/>
              <a:ext cx="553673" cy="40407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t>
              </a:r>
            </a:p>
          </p:txBody>
        </p:sp>
        <p:sp>
          <p:nvSpPr>
            <p:cNvPr id="10" name="Isosceles Triangle 9">
              <a:extLst>
                <a:ext uri="{FF2B5EF4-FFF2-40B4-BE49-F238E27FC236}">
                  <a16:creationId xmlns:a16="http://schemas.microsoft.com/office/drawing/2014/main" id="{C44ADF24-7DA5-4A8A-BF65-463248EE98AD}"/>
                </a:ext>
              </a:extLst>
            </p:cNvPr>
            <p:cNvSpPr/>
            <p:nvPr/>
          </p:nvSpPr>
          <p:spPr>
            <a:xfrm>
              <a:off x="6096000" y="738931"/>
              <a:ext cx="609600" cy="588628"/>
            </a:xfrm>
            <a:prstGeom prs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t>
              </a:r>
            </a:p>
          </p:txBody>
        </p:sp>
        <p:sp>
          <p:nvSpPr>
            <p:cNvPr id="11" name="Rectangle: Single Corner Snipped 10">
              <a:extLst>
                <a:ext uri="{FF2B5EF4-FFF2-40B4-BE49-F238E27FC236}">
                  <a16:creationId xmlns:a16="http://schemas.microsoft.com/office/drawing/2014/main" id="{7C5341AF-A536-4750-AACE-4BB70AB1F21C}"/>
                </a:ext>
              </a:extLst>
            </p:cNvPr>
            <p:cNvSpPr/>
            <p:nvPr/>
          </p:nvSpPr>
          <p:spPr>
            <a:xfrm>
              <a:off x="5377343" y="2407640"/>
              <a:ext cx="553673" cy="404071"/>
            </a:xfrm>
            <a:prstGeom prst="snip1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Parallelogram 11">
              <a:extLst>
                <a:ext uri="{FF2B5EF4-FFF2-40B4-BE49-F238E27FC236}">
                  <a16:creationId xmlns:a16="http://schemas.microsoft.com/office/drawing/2014/main" id="{3197A8E4-EBA8-4989-8D89-2478703C3A01}"/>
                </a:ext>
              </a:extLst>
            </p:cNvPr>
            <p:cNvSpPr/>
            <p:nvPr/>
          </p:nvSpPr>
          <p:spPr>
            <a:xfrm>
              <a:off x="6291743" y="2086063"/>
              <a:ext cx="413857" cy="422245"/>
            </a:xfrm>
            <a:prstGeom prst="parallelogram">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3" name="Connector: Curved 12">
              <a:extLst>
                <a:ext uri="{FF2B5EF4-FFF2-40B4-BE49-F238E27FC236}">
                  <a16:creationId xmlns:a16="http://schemas.microsoft.com/office/drawing/2014/main" id="{BC7BF23F-8A40-4986-B1AD-3D050194A946}"/>
                </a:ext>
              </a:extLst>
            </p:cNvPr>
            <p:cNvCxnSpPr>
              <a:stCxn id="8" idx="2"/>
              <a:endCxn id="11" idx="2"/>
            </p:cNvCxnSpPr>
            <p:nvPr/>
          </p:nvCxnSpPr>
          <p:spPr>
            <a:xfrm rot="16200000" flipH="1">
              <a:off x="4726148" y="1958481"/>
              <a:ext cx="360028" cy="942362"/>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6C396F74-18EA-4A5D-80B0-3192EA51D427}"/>
                </a:ext>
              </a:extLst>
            </p:cNvPr>
            <p:cNvCxnSpPr>
              <a:cxnSpLocks/>
              <a:stCxn id="11" idx="3"/>
              <a:endCxn id="10" idx="3"/>
            </p:cNvCxnSpPr>
            <p:nvPr/>
          </p:nvCxnSpPr>
          <p:spPr>
            <a:xfrm rot="5400000" flipH="1" flipV="1">
              <a:off x="5487450" y="1494290"/>
              <a:ext cx="1080081" cy="746620"/>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F435B5EF-8E7A-4276-9256-38C407468F5D}"/>
                </a:ext>
              </a:extLst>
            </p:cNvPr>
            <p:cNvCxnSpPr>
              <a:cxnSpLocks/>
              <a:stCxn id="7" idx="3"/>
              <a:endCxn id="9" idx="0"/>
            </p:cNvCxnSpPr>
            <p:nvPr/>
          </p:nvCxnSpPr>
          <p:spPr>
            <a:xfrm>
              <a:off x="5048076" y="1103152"/>
              <a:ext cx="453704" cy="35208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260528F4-27DA-4AAC-B4F4-B128CB3995F0}"/>
                </a:ext>
              </a:extLst>
            </p:cNvPr>
            <p:cNvCxnSpPr>
              <a:cxnSpLocks/>
              <a:stCxn id="10" idx="5"/>
              <a:endCxn id="12" idx="1"/>
            </p:cNvCxnSpPr>
            <p:nvPr/>
          </p:nvCxnSpPr>
          <p:spPr>
            <a:xfrm flipH="1">
              <a:off x="6550404" y="1033245"/>
              <a:ext cx="2796" cy="1052818"/>
            </a:xfrm>
            <a:prstGeom prst="curvedConnector4">
              <a:avLst>
                <a:gd name="adj1" fmla="val -8175966"/>
                <a:gd name="adj2" fmla="val 6397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E53A3770-F53C-49FC-AE96-BDA5B9B815C7}"/>
                </a:ext>
              </a:extLst>
            </p:cNvPr>
            <p:cNvCxnSpPr>
              <a:cxnSpLocks/>
              <a:stCxn id="9" idx="2"/>
              <a:endCxn id="7" idx="2"/>
            </p:cNvCxnSpPr>
            <p:nvPr/>
          </p:nvCxnSpPr>
          <p:spPr>
            <a:xfrm rot="10800000">
              <a:off x="4708323" y="1266737"/>
              <a:ext cx="516621" cy="39054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F5344EFA-ABF8-46C1-B434-6C67A35A1DE8}"/>
                </a:ext>
              </a:extLst>
            </p:cNvPr>
            <p:cNvCxnSpPr>
              <a:cxnSpLocks/>
              <a:stCxn id="12" idx="5"/>
              <a:endCxn id="8" idx="3"/>
            </p:cNvCxnSpPr>
            <p:nvPr/>
          </p:nvCxnSpPr>
          <p:spPr>
            <a:xfrm rot="10800000">
              <a:off x="4774735" y="2086064"/>
              <a:ext cx="1568740" cy="21112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8902D223-3CF3-47D6-B4C1-C8248F338686}"/>
                </a:ext>
              </a:extLst>
            </p:cNvPr>
            <p:cNvCxnSpPr>
              <a:cxnSpLocks/>
              <a:stCxn id="9" idx="7"/>
              <a:endCxn id="10" idx="1"/>
            </p:cNvCxnSpPr>
            <p:nvPr/>
          </p:nvCxnSpPr>
          <p:spPr>
            <a:xfrm rot="5400000" flipH="1" flipV="1">
              <a:off x="5732381" y="998397"/>
              <a:ext cx="481171" cy="55086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7D60B5E2-179F-4759-B3BE-93E6C10C9183}"/>
                </a:ext>
              </a:extLst>
            </p:cNvPr>
            <p:cNvCxnSpPr>
              <a:cxnSpLocks/>
              <a:stCxn id="12" idx="5"/>
              <a:endCxn id="9" idx="5"/>
            </p:cNvCxnSpPr>
            <p:nvPr/>
          </p:nvCxnSpPr>
          <p:spPr>
            <a:xfrm rot="10800000">
              <a:off x="5697533" y="1800138"/>
              <a:ext cx="645943" cy="49704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777066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Electric Grid as an SoS</a:t>
            </a:r>
          </a:p>
        </p:txBody>
      </p:sp>
      <p:sp>
        <p:nvSpPr>
          <p:cNvPr id="3" name="Content Placeholder 2"/>
          <p:cNvSpPr>
            <a:spLocks noGrp="1"/>
          </p:cNvSpPr>
          <p:nvPr>
            <p:ph idx="1"/>
          </p:nvPr>
        </p:nvSpPr>
        <p:spPr>
          <a:xfrm>
            <a:off x="329954" y="1099456"/>
            <a:ext cx="11406433" cy="5453744"/>
          </a:xfrm>
        </p:spPr>
        <p:txBody>
          <a:bodyPr>
            <a:normAutofit fontScale="77500" lnSpcReduction="20000"/>
          </a:bodyPr>
          <a:lstStyle/>
          <a:p>
            <a:r>
              <a:rPr lang="en-US" b="1" dirty="0"/>
              <a:t>Operational independence</a:t>
            </a:r>
          </a:p>
          <a:p>
            <a:pPr lvl="1"/>
            <a:r>
              <a:rPr lang="en-US" dirty="0"/>
              <a:t>The Texas Energy SoS is operated by entities. They are a collection of independent operators, government institutions, municipal companies, and not for profit agencies. They operate independently to support their individual customers. Support of the overall is of secondary importance. </a:t>
            </a:r>
          </a:p>
          <a:p>
            <a:r>
              <a:rPr lang="en-US" b="1" dirty="0"/>
              <a:t>Managerial independence</a:t>
            </a:r>
          </a:p>
          <a:p>
            <a:pPr lvl="1"/>
            <a:r>
              <a:rPr lang="en-US" dirty="0"/>
              <a:t>Each of the grid entities must comply with a variety of different standards, rules, laws and regulations. The Electric Reliability Council of Texas (ERCOT) oversees energy companies. However, they maintain their operational independence separate from that of the grid.</a:t>
            </a:r>
          </a:p>
          <a:p>
            <a:r>
              <a:rPr lang="en-US" b="1" dirty="0"/>
              <a:t>Evolutionary development</a:t>
            </a:r>
          </a:p>
          <a:p>
            <a:pPr lvl="1"/>
            <a:r>
              <a:rPr lang="en-US" dirty="0"/>
              <a:t>New systems, technologies or </a:t>
            </a:r>
            <a:r>
              <a:rPr lang="en-US" dirty="0" err="1"/>
              <a:t>ConOps</a:t>
            </a:r>
            <a:r>
              <a:rPr lang="en-US" dirty="0"/>
              <a:t> may be introduced by any of the companies as required to evolve and adapt to the changing environment, latest technology needs or stakeholder requirements. This will affect both the individual system as well as the SoS. </a:t>
            </a:r>
          </a:p>
          <a:p>
            <a:r>
              <a:rPr lang="en-US" b="1" dirty="0"/>
              <a:t>Geographical distribution</a:t>
            </a:r>
          </a:p>
          <a:p>
            <a:pPr lvl="1"/>
            <a:r>
              <a:rPr lang="en-US" dirty="0"/>
              <a:t>The Texas power grid is geographically distributed by its very definition. </a:t>
            </a:r>
          </a:p>
          <a:p>
            <a:r>
              <a:rPr lang="en-US" b="1" dirty="0"/>
              <a:t>Lifecycle independence</a:t>
            </a:r>
          </a:p>
          <a:p>
            <a:pPr lvl="1"/>
            <a:r>
              <a:rPr lang="en-US" dirty="0"/>
              <a:t>Even within the individual companies there will be multiple system lifecycles across asynchronous acquisition and development efforts, involving legacy systems, developmental systems, and technology insertion to meet their customer needs.</a:t>
            </a:r>
          </a:p>
        </p:txBody>
      </p:sp>
      <p:sp>
        <p:nvSpPr>
          <p:cNvPr id="4" name="Slide Number Placeholder 3"/>
          <p:cNvSpPr>
            <a:spLocks noGrp="1"/>
          </p:cNvSpPr>
          <p:nvPr>
            <p:ph type="sldNum" sz="quarter" idx="12"/>
          </p:nvPr>
        </p:nvSpPr>
        <p:spPr/>
        <p:txBody>
          <a:bodyPr/>
          <a:lstStyle/>
          <a:p>
            <a:fld id="{7EC8F509-0218-AC46-AC09-C4347F435A27}"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87006052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EE6A-CFFC-437D-AF55-8D539BE6FD0A}"/>
              </a:ext>
            </a:extLst>
          </p:cNvPr>
          <p:cNvSpPr>
            <a:spLocks noGrp="1"/>
          </p:cNvSpPr>
          <p:nvPr>
            <p:ph type="title"/>
          </p:nvPr>
        </p:nvSpPr>
        <p:spPr/>
        <p:txBody>
          <a:bodyPr/>
          <a:lstStyle/>
          <a:p>
            <a:r>
              <a:rPr lang="en-US" dirty="0"/>
              <a:t>Types of SoS</a:t>
            </a:r>
          </a:p>
        </p:txBody>
      </p:sp>
      <p:sp>
        <p:nvSpPr>
          <p:cNvPr id="3" name="Content Placeholder 2">
            <a:extLst>
              <a:ext uri="{FF2B5EF4-FFF2-40B4-BE49-F238E27FC236}">
                <a16:creationId xmlns:a16="http://schemas.microsoft.com/office/drawing/2014/main" id="{699D04B3-63DA-45F6-9E62-A84043CFB303}"/>
              </a:ext>
            </a:extLst>
          </p:cNvPr>
          <p:cNvSpPr>
            <a:spLocks noGrp="1"/>
          </p:cNvSpPr>
          <p:nvPr>
            <p:ph idx="1"/>
          </p:nvPr>
        </p:nvSpPr>
        <p:spPr>
          <a:xfrm>
            <a:off x="609600" y="1066801"/>
            <a:ext cx="10972800" cy="5410200"/>
          </a:xfrm>
        </p:spPr>
        <p:txBody>
          <a:bodyPr>
            <a:normAutofit fontScale="85000" lnSpcReduction="20000"/>
          </a:bodyPr>
          <a:lstStyle/>
          <a:p>
            <a:r>
              <a:rPr lang="en-US" b="1" dirty="0"/>
              <a:t>Directed</a:t>
            </a:r>
            <a:endParaRPr lang="en-US" dirty="0"/>
          </a:p>
          <a:p>
            <a:pPr lvl="1"/>
            <a:r>
              <a:rPr lang="en-US" dirty="0"/>
              <a:t>SoS is created and managed to fulfill specific purposes. </a:t>
            </a:r>
          </a:p>
          <a:p>
            <a:pPr lvl="1"/>
            <a:r>
              <a:rPr lang="en-US" dirty="0"/>
              <a:t>Constituent systems are subordinate</a:t>
            </a:r>
          </a:p>
          <a:p>
            <a:pPr lvl="1"/>
            <a:r>
              <a:rPr lang="en-US" dirty="0"/>
              <a:t>Airports, Air Traffic Management, etc. </a:t>
            </a:r>
          </a:p>
          <a:p>
            <a:r>
              <a:rPr lang="en-US" b="1" dirty="0"/>
              <a:t>Acknowledged</a:t>
            </a:r>
            <a:endParaRPr lang="en-US" dirty="0"/>
          </a:p>
          <a:p>
            <a:pPr lvl="1"/>
            <a:r>
              <a:rPr lang="en-US" dirty="0"/>
              <a:t>Recognized objectives, a designated manager, and resources. </a:t>
            </a:r>
          </a:p>
          <a:p>
            <a:pPr lvl="1"/>
            <a:r>
              <a:rPr lang="en-US" dirty="0"/>
              <a:t>Systems retain their independence.</a:t>
            </a:r>
          </a:p>
          <a:p>
            <a:pPr lvl="1"/>
            <a:r>
              <a:rPr lang="en-US" dirty="0"/>
              <a:t>Changes are based on cooperative agreements</a:t>
            </a:r>
          </a:p>
          <a:p>
            <a:pPr lvl="1"/>
            <a:r>
              <a:rPr lang="en-US" dirty="0"/>
              <a:t>Defense systems, governments, etc. </a:t>
            </a:r>
          </a:p>
          <a:p>
            <a:r>
              <a:rPr lang="en-US" b="1" dirty="0"/>
              <a:t>Collaborative</a:t>
            </a:r>
            <a:endParaRPr lang="en-US" dirty="0"/>
          </a:p>
          <a:p>
            <a:pPr lvl="1"/>
            <a:r>
              <a:rPr lang="en-US" dirty="0"/>
              <a:t>Component systems interact voluntarily to fulfill central purposes. </a:t>
            </a:r>
          </a:p>
          <a:p>
            <a:pPr lvl="1"/>
            <a:r>
              <a:rPr lang="en-US" dirty="0"/>
              <a:t>Public utilities, Cell phone network, Cable TV, Texas Energy Grid and supporting systems </a:t>
            </a:r>
          </a:p>
          <a:p>
            <a:r>
              <a:rPr lang="en-US" b="1" dirty="0"/>
              <a:t>Virtual</a:t>
            </a:r>
            <a:r>
              <a:rPr lang="en-US" dirty="0"/>
              <a:t> (Basically, the internet)</a:t>
            </a:r>
          </a:p>
          <a:p>
            <a:pPr lvl="1"/>
            <a:r>
              <a:rPr lang="en-US" dirty="0"/>
              <a:t>No central management authority or centrally agreed upon purpose.</a:t>
            </a:r>
          </a:p>
          <a:p>
            <a:pPr lvl="1"/>
            <a:r>
              <a:rPr lang="en-US" dirty="0"/>
              <a:t>Invisible mechanisms maintain it.</a:t>
            </a:r>
          </a:p>
          <a:p>
            <a:r>
              <a:rPr lang="en-US" sz="1900" dirty="0"/>
              <a:t>(Maier, 1998; Dahmann and Baldwin, 2008, ISO 21839, 2019):</a:t>
            </a:r>
          </a:p>
        </p:txBody>
      </p:sp>
      <p:sp>
        <p:nvSpPr>
          <p:cNvPr id="4" name="Date Placeholder 3">
            <a:extLst>
              <a:ext uri="{FF2B5EF4-FFF2-40B4-BE49-F238E27FC236}">
                <a16:creationId xmlns:a16="http://schemas.microsoft.com/office/drawing/2014/main" id="{A7BD0872-49FC-499A-8F74-E964979E7543}"/>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C678F48F-C4E8-4BD4-AFB3-B1B50FF7BED6}"/>
              </a:ext>
            </a:extLst>
          </p:cNvPr>
          <p:cNvSpPr>
            <a:spLocks noGrp="1"/>
          </p:cNvSpPr>
          <p:nvPr>
            <p:ph type="sldNum" sz="quarter" idx="12"/>
          </p:nvPr>
        </p:nvSpPr>
        <p:spPr/>
        <p:txBody>
          <a:bodyPr/>
          <a:lstStyle/>
          <a:p>
            <a:fld id="{CD64BFC3-983F-4B0A-9A55-84A85105ADC0}" type="slidenum">
              <a:rPr lang="en-US" smtClean="0"/>
              <a:pPr/>
              <a:t>15</a:t>
            </a:fld>
            <a:endParaRPr lang="en-US"/>
          </a:p>
        </p:txBody>
      </p:sp>
      <p:grpSp>
        <p:nvGrpSpPr>
          <p:cNvPr id="6" name="Group 5">
            <a:extLst>
              <a:ext uri="{FF2B5EF4-FFF2-40B4-BE49-F238E27FC236}">
                <a16:creationId xmlns:a16="http://schemas.microsoft.com/office/drawing/2014/main" id="{96935DE2-77E4-46A4-A5A9-41D6269172AF}"/>
              </a:ext>
            </a:extLst>
          </p:cNvPr>
          <p:cNvGrpSpPr/>
          <p:nvPr/>
        </p:nvGrpSpPr>
        <p:grpSpPr>
          <a:xfrm>
            <a:off x="8737600" y="1356220"/>
            <a:ext cx="2610373" cy="2072780"/>
            <a:chOff x="4095227" y="738931"/>
            <a:chExt cx="2610373" cy="2072780"/>
          </a:xfrm>
        </p:grpSpPr>
        <p:sp>
          <p:nvSpPr>
            <p:cNvPr id="7" name="Rectangle: Rounded Corners 6">
              <a:extLst>
                <a:ext uri="{FF2B5EF4-FFF2-40B4-BE49-F238E27FC236}">
                  <a16:creationId xmlns:a16="http://schemas.microsoft.com/office/drawing/2014/main" id="{FAB0C607-FA01-4849-AC8F-0F5FEB555D15}"/>
                </a:ext>
              </a:extLst>
            </p:cNvPr>
            <p:cNvSpPr/>
            <p:nvPr/>
          </p:nvSpPr>
          <p:spPr>
            <a:xfrm>
              <a:off x="4368568" y="939567"/>
              <a:ext cx="679508" cy="32717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 name="Rectangle: Rounded Corners 7">
              <a:extLst>
                <a:ext uri="{FF2B5EF4-FFF2-40B4-BE49-F238E27FC236}">
                  <a16:creationId xmlns:a16="http://schemas.microsoft.com/office/drawing/2014/main" id="{2BBDC9BF-86DC-4368-BA40-957DF310D5D4}"/>
                </a:ext>
              </a:extLst>
            </p:cNvPr>
            <p:cNvSpPr/>
            <p:nvPr/>
          </p:nvSpPr>
          <p:spPr>
            <a:xfrm>
              <a:off x="4095227" y="1922478"/>
              <a:ext cx="679508" cy="32717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Oval 8">
              <a:extLst>
                <a:ext uri="{FF2B5EF4-FFF2-40B4-BE49-F238E27FC236}">
                  <a16:creationId xmlns:a16="http://schemas.microsoft.com/office/drawing/2014/main" id="{FD5FB250-046C-4E6E-827B-EBB108DBB3EF}"/>
                </a:ext>
              </a:extLst>
            </p:cNvPr>
            <p:cNvSpPr/>
            <p:nvPr/>
          </p:nvSpPr>
          <p:spPr>
            <a:xfrm>
              <a:off x="5224943" y="1455241"/>
              <a:ext cx="553673" cy="40407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t>
              </a:r>
            </a:p>
          </p:txBody>
        </p:sp>
        <p:sp>
          <p:nvSpPr>
            <p:cNvPr id="10" name="Isosceles Triangle 9">
              <a:extLst>
                <a:ext uri="{FF2B5EF4-FFF2-40B4-BE49-F238E27FC236}">
                  <a16:creationId xmlns:a16="http://schemas.microsoft.com/office/drawing/2014/main" id="{CE0588D8-5894-4463-9EF3-1BDB785ECC8A}"/>
                </a:ext>
              </a:extLst>
            </p:cNvPr>
            <p:cNvSpPr/>
            <p:nvPr/>
          </p:nvSpPr>
          <p:spPr>
            <a:xfrm>
              <a:off x="6096000" y="738931"/>
              <a:ext cx="609600" cy="588628"/>
            </a:xfrm>
            <a:prstGeom prs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t>
              </a:r>
            </a:p>
          </p:txBody>
        </p:sp>
        <p:sp>
          <p:nvSpPr>
            <p:cNvPr id="11" name="Rectangle: Single Corner Snipped 10">
              <a:extLst>
                <a:ext uri="{FF2B5EF4-FFF2-40B4-BE49-F238E27FC236}">
                  <a16:creationId xmlns:a16="http://schemas.microsoft.com/office/drawing/2014/main" id="{EA4867C3-737F-445F-8E5A-6C4A4E22A9F4}"/>
                </a:ext>
              </a:extLst>
            </p:cNvPr>
            <p:cNvSpPr/>
            <p:nvPr/>
          </p:nvSpPr>
          <p:spPr>
            <a:xfrm>
              <a:off x="5377343" y="2407640"/>
              <a:ext cx="553673" cy="404071"/>
            </a:xfrm>
            <a:prstGeom prst="snip1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Parallelogram 11">
              <a:extLst>
                <a:ext uri="{FF2B5EF4-FFF2-40B4-BE49-F238E27FC236}">
                  <a16:creationId xmlns:a16="http://schemas.microsoft.com/office/drawing/2014/main" id="{A42EAFA3-523B-4B28-832E-802B7A5D79B1}"/>
                </a:ext>
              </a:extLst>
            </p:cNvPr>
            <p:cNvSpPr/>
            <p:nvPr/>
          </p:nvSpPr>
          <p:spPr>
            <a:xfrm>
              <a:off x="6291743" y="2086063"/>
              <a:ext cx="413857" cy="422245"/>
            </a:xfrm>
            <a:prstGeom prst="parallelogram">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3" name="Connector: Curved 12">
              <a:extLst>
                <a:ext uri="{FF2B5EF4-FFF2-40B4-BE49-F238E27FC236}">
                  <a16:creationId xmlns:a16="http://schemas.microsoft.com/office/drawing/2014/main" id="{1822BBD5-68CF-45BB-8D7C-0F2AFFF5826C}"/>
                </a:ext>
              </a:extLst>
            </p:cNvPr>
            <p:cNvCxnSpPr>
              <a:stCxn id="8" idx="2"/>
              <a:endCxn id="11" idx="2"/>
            </p:cNvCxnSpPr>
            <p:nvPr/>
          </p:nvCxnSpPr>
          <p:spPr>
            <a:xfrm rot="16200000" flipH="1">
              <a:off x="4726148" y="1958481"/>
              <a:ext cx="360028" cy="942362"/>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6C799054-F239-447B-9D00-6DA26F2064BB}"/>
                </a:ext>
              </a:extLst>
            </p:cNvPr>
            <p:cNvCxnSpPr>
              <a:cxnSpLocks/>
              <a:stCxn id="11" idx="3"/>
              <a:endCxn id="10" idx="3"/>
            </p:cNvCxnSpPr>
            <p:nvPr/>
          </p:nvCxnSpPr>
          <p:spPr>
            <a:xfrm rot="5400000" flipH="1" flipV="1">
              <a:off x="5487450" y="1494290"/>
              <a:ext cx="1080081" cy="746620"/>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1EA27841-2EC2-4F44-9DB2-CF942326E618}"/>
                </a:ext>
              </a:extLst>
            </p:cNvPr>
            <p:cNvCxnSpPr>
              <a:cxnSpLocks/>
              <a:stCxn id="7" idx="3"/>
              <a:endCxn id="9" idx="0"/>
            </p:cNvCxnSpPr>
            <p:nvPr/>
          </p:nvCxnSpPr>
          <p:spPr>
            <a:xfrm>
              <a:off x="5048076" y="1103152"/>
              <a:ext cx="453704" cy="35208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290EEC7D-CF91-4E6D-8A6B-2A23F72B282C}"/>
                </a:ext>
              </a:extLst>
            </p:cNvPr>
            <p:cNvCxnSpPr>
              <a:cxnSpLocks/>
              <a:stCxn id="10" idx="5"/>
              <a:endCxn id="12" idx="1"/>
            </p:cNvCxnSpPr>
            <p:nvPr/>
          </p:nvCxnSpPr>
          <p:spPr>
            <a:xfrm flipH="1">
              <a:off x="6550404" y="1033245"/>
              <a:ext cx="2796" cy="1052818"/>
            </a:xfrm>
            <a:prstGeom prst="curvedConnector4">
              <a:avLst>
                <a:gd name="adj1" fmla="val -8175966"/>
                <a:gd name="adj2" fmla="val 6397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1E421E41-9642-46E3-9AF7-5F29A1D8C667}"/>
                </a:ext>
              </a:extLst>
            </p:cNvPr>
            <p:cNvCxnSpPr>
              <a:cxnSpLocks/>
              <a:stCxn id="9" idx="2"/>
              <a:endCxn id="7" idx="2"/>
            </p:cNvCxnSpPr>
            <p:nvPr/>
          </p:nvCxnSpPr>
          <p:spPr>
            <a:xfrm rot="10800000">
              <a:off x="4708323" y="1266737"/>
              <a:ext cx="516621" cy="39054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19717C4C-159C-48C9-86F3-CE7BE97328DA}"/>
                </a:ext>
              </a:extLst>
            </p:cNvPr>
            <p:cNvCxnSpPr>
              <a:cxnSpLocks/>
              <a:stCxn id="12" idx="5"/>
              <a:endCxn id="8" idx="3"/>
            </p:cNvCxnSpPr>
            <p:nvPr/>
          </p:nvCxnSpPr>
          <p:spPr>
            <a:xfrm rot="10800000">
              <a:off x="4774735" y="2086064"/>
              <a:ext cx="1568740" cy="21112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D575D13-B34C-40AE-BC4F-0F4F466AE0EB}"/>
                </a:ext>
              </a:extLst>
            </p:cNvPr>
            <p:cNvCxnSpPr>
              <a:cxnSpLocks/>
              <a:stCxn id="9" idx="7"/>
              <a:endCxn id="10" idx="1"/>
            </p:cNvCxnSpPr>
            <p:nvPr/>
          </p:nvCxnSpPr>
          <p:spPr>
            <a:xfrm rot="5400000" flipH="1" flipV="1">
              <a:off x="5732381" y="998397"/>
              <a:ext cx="481171" cy="55086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89481537-D298-4424-8F7F-5CA78D0B370B}"/>
                </a:ext>
              </a:extLst>
            </p:cNvPr>
            <p:cNvCxnSpPr>
              <a:cxnSpLocks/>
              <a:stCxn id="12" idx="5"/>
              <a:endCxn id="9" idx="5"/>
            </p:cNvCxnSpPr>
            <p:nvPr/>
          </p:nvCxnSpPr>
          <p:spPr>
            <a:xfrm rot="10800000">
              <a:off x="5697533" y="1800138"/>
              <a:ext cx="645943" cy="49704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175215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1F01-80D2-45DB-B13D-EC928CD41116}"/>
              </a:ext>
            </a:extLst>
          </p:cNvPr>
          <p:cNvSpPr>
            <a:spLocks noGrp="1"/>
          </p:cNvSpPr>
          <p:nvPr>
            <p:ph type="title"/>
          </p:nvPr>
        </p:nvSpPr>
        <p:spPr/>
        <p:txBody>
          <a:bodyPr/>
          <a:lstStyle/>
          <a:p>
            <a:r>
              <a:rPr lang="en-US" dirty="0"/>
              <a:t>Importance of the SoS to the Texas Grid</a:t>
            </a:r>
          </a:p>
        </p:txBody>
      </p:sp>
      <p:sp>
        <p:nvSpPr>
          <p:cNvPr id="3" name="Content Placeholder 2">
            <a:extLst>
              <a:ext uri="{FF2B5EF4-FFF2-40B4-BE49-F238E27FC236}">
                <a16:creationId xmlns:a16="http://schemas.microsoft.com/office/drawing/2014/main" id="{3BD0DB49-8A56-452E-ADA2-EAC117F123D7}"/>
              </a:ext>
            </a:extLst>
          </p:cNvPr>
          <p:cNvSpPr>
            <a:spLocks noGrp="1"/>
          </p:cNvSpPr>
          <p:nvPr>
            <p:ph idx="1"/>
          </p:nvPr>
        </p:nvSpPr>
        <p:spPr>
          <a:xfrm>
            <a:off x="609600" y="990601"/>
            <a:ext cx="10972800" cy="5410200"/>
          </a:xfrm>
        </p:spPr>
        <p:txBody>
          <a:bodyPr>
            <a:normAutofit fontScale="85000" lnSpcReduction="20000"/>
          </a:bodyPr>
          <a:lstStyle/>
          <a:p>
            <a:r>
              <a:rPr lang="en-US" dirty="0"/>
              <a:t>Multiple levels of stakeholders</a:t>
            </a:r>
          </a:p>
          <a:p>
            <a:pPr lvl="1"/>
            <a:r>
              <a:rPr lang="en-US" dirty="0"/>
              <a:t>Changes cannot simply be mandated but must be negotiated.</a:t>
            </a:r>
          </a:p>
          <a:p>
            <a:pPr lvl="1"/>
            <a:r>
              <a:rPr lang="en-US" dirty="0"/>
              <a:t>Changes will take time to negotiate and implement</a:t>
            </a:r>
          </a:p>
          <a:p>
            <a:r>
              <a:rPr lang="en-US" dirty="0"/>
              <a:t>Multiple, and contradictory, objectives and purpose</a:t>
            </a:r>
          </a:p>
          <a:p>
            <a:pPr lvl="1"/>
            <a:r>
              <a:rPr lang="en-US" dirty="0"/>
              <a:t>There is no “Common Good”. Benefits for one will adversely affect others</a:t>
            </a:r>
          </a:p>
          <a:p>
            <a:pPr lvl="1"/>
            <a:r>
              <a:rPr lang="en-US" dirty="0"/>
              <a:t>Proposed changes will cause infighting delaying implementation</a:t>
            </a:r>
          </a:p>
          <a:p>
            <a:r>
              <a:rPr lang="en-US" dirty="0"/>
              <a:t>Multiple, different, operational priorities</a:t>
            </a:r>
          </a:p>
          <a:p>
            <a:pPr lvl="1"/>
            <a:r>
              <a:rPr lang="en-US" dirty="0"/>
              <a:t>Systems must be taken offline for winterization, affecting income</a:t>
            </a:r>
          </a:p>
          <a:p>
            <a:pPr lvl="1"/>
            <a:r>
              <a:rPr lang="en-US" dirty="0"/>
              <a:t>Owners, stakeholders, shareholders, customers, regulators must be consulted</a:t>
            </a:r>
          </a:p>
          <a:p>
            <a:r>
              <a:rPr lang="en-US" dirty="0"/>
              <a:t>Multiple System lifecycles</a:t>
            </a:r>
          </a:p>
          <a:p>
            <a:pPr lvl="1"/>
            <a:r>
              <a:rPr lang="en-US" dirty="0"/>
              <a:t>Peak electric is in the summer, gas in the winter, water in the summer</a:t>
            </a:r>
          </a:p>
          <a:p>
            <a:pPr lvl="1"/>
            <a:r>
              <a:rPr lang="en-US" dirty="0"/>
              <a:t>ROI to replace newly installed systems is difficult</a:t>
            </a:r>
          </a:p>
          <a:p>
            <a:r>
              <a:rPr lang="en-US" dirty="0"/>
              <a:t>Multiple owners making independent resourcing decisions</a:t>
            </a:r>
          </a:p>
          <a:p>
            <a:pPr lvl="1"/>
            <a:r>
              <a:rPr lang="en-US" dirty="0"/>
              <a:t>Deregulation has cut operating margins limiting discretionary funds</a:t>
            </a:r>
          </a:p>
          <a:p>
            <a:pPr lvl="1"/>
            <a:r>
              <a:rPr lang="en-US" dirty="0"/>
              <a:t>Government will need to supplement, not traditionally a major government priority in Texas</a:t>
            </a:r>
          </a:p>
          <a:p>
            <a:endParaRPr lang="en-US" dirty="0"/>
          </a:p>
        </p:txBody>
      </p:sp>
      <p:sp>
        <p:nvSpPr>
          <p:cNvPr id="4" name="Date Placeholder 3">
            <a:extLst>
              <a:ext uri="{FF2B5EF4-FFF2-40B4-BE49-F238E27FC236}">
                <a16:creationId xmlns:a16="http://schemas.microsoft.com/office/drawing/2014/main" id="{8A072D88-0D4E-4182-B814-F6CBF4C854BB}"/>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26FD584E-553A-460F-A5BE-A0C12C6D4F14}"/>
              </a:ext>
            </a:extLst>
          </p:cNvPr>
          <p:cNvSpPr>
            <a:spLocks noGrp="1"/>
          </p:cNvSpPr>
          <p:nvPr>
            <p:ph type="sldNum" sz="quarter" idx="12"/>
          </p:nvPr>
        </p:nvSpPr>
        <p:spPr/>
        <p:txBody>
          <a:bodyPr/>
          <a:lstStyle/>
          <a:p>
            <a:fld id="{CD64BFC3-983F-4B0A-9A55-84A85105ADC0}" type="slidenum">
              <a:rPr lang="en-US" smtClean="0"/>
              <a:pPr/>
              <a:t>16</a:t>
            </a:fld>
            <a:endParaRPr lang="en-US"/>
          </a:p>
        </p:txBody>
      </p:sp>
      <p:grpSp>
        <p:nvGrpSpPr>
          <p:cNvPr id="6" name="Group 5">
            <a:extLst>
              <a:ext uri="{FF2B5EF4-FFF2-40B4-BE49-F238E27FC236}">
                <a16:creationId xmlns:a16="http://schemas.microsoft.com/office/drawing/2014/main" id="{76BB90EB-864C-41F7-B3C1-83E5BFFDAA29}"/>
              </a:ext>
            </a:extLst>
          </p:cNvPr>
          <p:cNvGrpSpPr/>
          <p:nvPr/>
        </p:nvGrpSpPr>
        <p:grpSpPr>
          <a:xfrm>
            <a:off x="9321011" y="1587752"/>
            <a:ext cx="2610373" cy="2072780"/>
            <a:chOff x="4095227" y="738931"/>
            <a:chExt cx="2610373" cy="2072780"/>
          </a:xfrm>
        </p:grpSpPr>
        <p:sp>
          <p:nvSpPr>
            <p:cNvPr id="7" name="Rectangle: Rounded Corners 6">
              <a:extLst>
                <a:ext uri="{FF2B5EF4-FFF2-40B4-BE49-F238E27FC236}">
                  <a16:creationId xmlns:a16="http://schemas.microsoft.com/office/drawing/2014/main" id="{1BF2BBF6-EC66-4B6F-8B12-2D5AB67F8DA9}"/>
                </a:ext>
              </a:extLst>
            </p:cNvPr>
            <p:cNvSpPr/>
            <p:nvPr/>
          </p:nvSpPr>
          <p:spPr>
            <a:xfrm>
              <a:off x="4368568" y="939567"/>
              <a:ext cx="679508" cy="32717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 name="Rectangle: Rounded Corners 7">
              <a:extLst>
                <a:ext uri="{FF2B5EF4-FFF2-40B4-BE49-F238E27FC236}">
                  <a16:creationId xmlns:a16="http://schemas.microsoft.com/office/drawing/2014/main" id="{290E4198-C603-4C15-82C4-511A9CFA5765}"/>
                </a:ext>
              </a:extLst>
            </p:cNvPr>
            <p:cNvSpPr/>
            <p:nvPr/>
          </p:nvSpPr>
          <p:spPr>
            <a:xfrm>
              <a:off x="4095227" y="1922478"/>
              <a:ext cx="679508" cy="327170"/>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 name="Oval 8">
              <a:extLst>
                <a:ext uri="{FF2B5EF4-FFF2-40B4-BE49-F238E27FC236}">
                  <a16:creationId xmlns:a16="http://schemas.microsoft.com/office/drawing/2014/main" id="{217F5F08-7401-4693-8A34-2ACC21650581}"/>
                </a:ext>
              </a:extLst>
            </p:cNvPr>
            <p:cNvSpPr/>
            <p:nvPr/>
          </p:nvSpPr>
          <p:spPr>
            <a:xfrm>
              <a:off x="5224943" y="1455241"/>
              <a:ext cx="553673" cy="40407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t>
              </a:r>
            </a:p>
          </p:txBody>
        </p:sp>
        <p:sp>
          <p:nvSpPr>
            <p:cNvPr id="10" name="Isosceles Triangle 9">
              <a:extLst>
                <a:ext uri="{FF2B5EF4-FFF2-40B4-BE49-F238E27FC236}">
                  <a16:creationId xmlns:a16="http://schemas.microsoft.com/office/drawing/2014/main" id="{AD3D87A6-4801-404D-A97F-E1170477A817}"/>
                </a:ext>
              </a:extLst>
            </p:cNvPr>
            <p:cNvSpPr/>
            <p:nvPr/>
          </p:nvSpPr>
          <p:spPr>
            <a:xfrm>
              <a:off x="6096000" y="738931"/>
              <a:ext cx="609600" cy="588628"/>
            </a:xfrm>
            <a:prstGeom prs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a:t>
              </a:r>
            </a:p>
          </p:txBody>
        </p:sp>
        <p:sp>
          <p:nvSpPr>
            <p:cNvPr id="11" name="Rectangle: Single Corner Snipped 10">
              <a:extLst>
                <a:ext uri="{FF2B5EF4-FFF2-40B4-BE49-F238E27FC236}">
                  <a16:creationId xmlns:a16="http://schemas.microsoft.com/office/drawing/2014/main" id="{939166E7-04FA-40D8-91C3-8B57F25137B2}"/>
                </a:ext>
              </a:extLst>
            </p:cNvPr>
            <p:cNvSpPr/>
            <p:nvPr/>
          </p:nvSpPr>
          <p:spPr>
            <a:xfrm>
              <a:off x="5377343" y="2407640"/>
              <a:ext cx="553673" cy="404071"/>
            </a:xfrm>
            <a:prstGeom prst="snip1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Parallelogram 11">
              <a:extLst>
                <a:ext uri="{FF2B5EF4-FFF2-40B4-BE49-F238E27FC236}">
                  <a16:creationId xmlns:a16="http://schemas.microsoft.com/office/drawing/2014/main" id="{CE986C75-528A-499B-8FEF-F5A62A24ACDB}"/>
                </a:ext>
              </a:extLst>
            </p:cNvPr>
            <p:cNvSpPr/>
            <p:nvPr/>
          </p:nvSpPr>
          <p:spPr>
            <a:xfrm>
              <a:off x="6291743" y="2086063"/>
              <a:ext cx="413857" cy="422245"/>
            </a:xfrm>
            <a:prstGeom prst="parallelogram">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3" name="Connector: Curved 12">
              <a:extLst>
                <a:ext uri="{FF2B5EF4-FFF2-40B4-BE49-F238E27FC236}">
                  <a16:creationId xmlns:a16="http://schemas.microsoft.com/office/drawing/2014/main" id="{03F93A9B-D34B-4B4D-8AC6-E06C673A3A9C}"/>
                </a:ext>
              </a:extLst>
            </p:cNvPr>
            <p:cNvCxnSpPr>
              <a:stCxn id="8" idx="2"/>
              <a:endCxn id="11" idx="2"/>
            </p:cNvCxnSpPr>
            <p:nvPr/>
          </p:nvCxnSpPr>
          <p:spPr>
            <a:xfrm rot="16200000" flipH="1">
              <a:off x="4726148" y="1958481"/>
              <a:ext cx="360028" cy="942362"/>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251EC5D6-A493-4A16-96B4-DCF4A7109306}"/>
                </a:ext>
              </a:extLst>
            </p:cNvPr>
            <p:cNvCxnSpPr>
              <a:cxnSpLocks/>
              <a:stCxn id="11" idx="3"/>
              <a:endCxn id="10" idx="3"/>
            </p:cNvCxnSpPr>
            <p:nvPr/>
          </p:nvCxnSpPr>
          <p:spPr>
            <a:xfrm rot="5400000" flipH="1" flipV="1">
              <a:off x="5487450" y="1494290"/>
              <a:ext cx="1080081" cy="746620"/>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C305ACE1-C8DA-40BD-B773-3B9154BDF50D}"/>
                </a:ext>
              </a:extLst>
            </p:cNvPr>
            <p:cNvCxnSpPr>
              <a:cxnSpLocks/>
              <a:stCxn id="7" idx="3"/>
              <a:endCxn id="9" idx="0"/>
            </p:cNvCxnSpPr>
            <p:nvPr/>
          </p:nvCxnSpPr>
          <p:spPr>
            <a:xfrm>
              <a:off x="5048076" y="1103152"/>
              <a:ext cx="453704" cy="35208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A59DFFD7-CCFB-43C9-8EB0-10E0E3A0D81D}"/>
                </a:ext>
              </a:extLst>
            </p:cNvPr>
            <p:cNvCxnSpPr>
              <a:cxnSpLocks/>
              <a:stCxn id="10" idx="5"/>
              <a:endCxn id="12" idx="1"/>
            </p:cNvCxnSpPr>
            <p:nvPr/>
          </p:nvCxnSpPr>
          <p:spPr>
            <a:xfrm flipH="1">
              <a:off x="6550404" y="1033245"/>
              <a:ext cx="2796" cy="1052818"/>
            </a:xfrm>
            <a:prstGeom prst="curvedConnector4">
              <a:avLst>
                <a:gd name="adj1" fmla="val -8175966"/>
                <a:gd name="adj2" fmla="val 6397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7B7051EE-E449-4612-87CB-FFCA431A4A90}"/>
                </a:ext>
              </a:extLst>
            </p:cNvPr>
            <p:cNvCxnSpPr>
              <a:cxnSpLocks/>
              <a:stCxn id="9" idx="2"/>
              <a:endCxn id="7" idx="2"/>
            </p:cNvCxnSpPr>
            <p:nvPr/>
          </p:nvCxnSpPr>
          <p:spPr>
            <a:xfrm rot="10800000">
              <a:off x="4708323" y="1266737"/>
              <a:ext cx="516621" cy="39054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2481C103-3A5F-4364-A6F5-21E64A82948D}"/>
                </a:ext>
              </a:extLst>
            </p:cNvPr>
            <p:cNvCxnSpPr>
              <a:cxnSpLocks/>
              <a:stCxn id="12" idx="5"/>
              <a:endCxn id="8" idx="3"/>
            </p:cNvCxnSpPr>
            <p:nvPr/>
          </p:nvCxnSpPr>
          <p:spPr>
            <a:xfrm rot="10800000">
              <a:off x="4774735" y="2086064"/>
              <a:ext cx="1568740" cy="21112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F48BC4F0-71C3-4C47-B018-6A9FA87ABC91}"/>
                </a:ext>
              </a:extLst>
            </p:cNvPr>
            <p:cNvCxnSpPr>
              <a:cxnSpLocks/>
              <a:stCxn id="9" idx="7"/>
              <a:endCxn id="10" idx="1"/>
            </p:cNvCxnSpPr>
            <p:nvPr/>
          </p:nvCxnSpPr>
          <p:spPr>
            <a:xfrm rot="5400000" flipH="1" flipV="1">
              <a:off x="5732381" y="998397"/>
              <a:ext cx="481171" cy="55086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147722A6-F3E2-4EEB-A1DD-C051D3AFE553}"/>
                </a:ext>
              </a:extLst>
            </p:cNvPr>
            <p:cNvCxnSpPr>
              <a:cxnSpLocks/>
              <a:stCxn id="12" idx="5"/>
              <a:endCxn id="9" idx="5"/>
            </p:cNvCxnSpPr>
            <p:nvPr/>
          </p:nvCxnSpPr>
          <p:spPr>
            <a:xfrm rot="10800000">
              <a:off x="5697533" y="1800138"/>
              <a:ext cx="645943" cy="49704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63711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dirty="0"/>
              <a:t>Model-Based Systems Engineering</a:t>
            </a:r>
            <a:endParaRPr lang="en-US" dirty="0"/>
          </a:p>
        </p:txBody>
      </p:sp>
      <p:sp>
        <p:nvSpPr>
          <p:cNvPr id="4099" name="Rectangle 3"/>
          <p:cNvSpPr>
            <a:spLocks noGrp="1" noChangeArrowheads="1"/>
          </p:cNvSpPr>
          <p:nvPr>
            <p:ph idx="1"/>
          </p:nvPr>
        </p:nvSpPr>
        <p:spPr>
          <a:xfrm>
            <a:off x="381000" y="1219200"/>
            <a:ext cx="11429999" cy="4956175"/>
          </a:xfrm>
        </p:spPr>
        <p:txBody>
          <a:bodyPr>
            <a:normAutofit/>
          </a:bodyPr>
          <a:lstStyle/>
          <a:p>
            <a:pPr eaLnBrk="1" hangingPunct="1"/>
            <a:r>
              <a:rPr lang="en-US" dirty="0"/>
              <a:t>Model-based Systems Engineering (MBSE) is the formalized application of modeling to support system requirements, design, analysis, verification, and validation activities beginning in the conceptual design phase and continuing through-out development and later lifecycle phases.” (INCOSE, 2007).  </a:t>
            </a:r>
          </a:p>
          <a:p>
            <a:pPr eaLnBrk="1" hangingPunct="1"/>
            <a:r>
              <a:rPr lang="en-US" dirty="0"/>
              <a:t>Modeling is at the heart of all aspects of the development effort</a:t>
            </a:r>
          </a:p>
          <a:p>
            <a:pPr lvl="1"/>
            <a:r>
              <a:rPr lang="en-US" dirty="0"/>
              <a:t>Covers the complete product and project lifecycle</a:t>
            </a:r>
          </a:p>
          <a:p>
            <a:pPr lvl="1"/>
            <a:r>
              <a:rPr lang="en-US" dirty="0"/>
              <a:t>Has a direct effect on any generated artifacts. </a:t>
            </a:r>
          </a:p>
          <a:p>
            <a:pPr lvl="1"/>
            <a:r>
              <a:rPr lang="en-US" dirty="0"/>
              <a:t>MBE encompasses architecture, systems and software development.</a:t>
            </a:r>
          </a:p>
        </p:txBody>
      </p:sp>
      <p:pic>
        <p:nvPicPr>
          <p:cNvPr id="47106" name="Picture 2" descr="Logo of International Council on Systems Engineering (INCOSE)"/>
          <p:cNvPicPr>
            <a:picLocks noChangeAspect="1" noChangeArrowheads="1"/>
          </p:cNvPicPr>
          <p:nvPr/>
        </p:nvPicPr>
        <p:blipFill>
          <a:blip r:embed="rId3" cstate="print"/>
          <a:srcRect/>
          <a:stretch>
            <a:fillRect/>
          </a:stretch>
        </p:blipFill>
        <p:spPr bwMode="auto">
          <a:xfrm>
            <a:off x="685800" y="5675314"/>
            <a:ext cx="3076575" cy="561975"/>
          </a:xfrm>
          <a:prstGeom prst="rect">
            <a:avLst/>
          </a:prstGeom>
          <a:noFill/>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3512"/>
            <a:ext cx="8762999" cy="1055688"/>
          </a:xfrm>
        </p:spPr>
        <p:txBody>
          <a:bodyPr/>
          <a:lstStyle/>
          <a:p>
            <a:pPr algn="ctr"/>
            <a:r>
              <a:rPr lang="en-US" sz="2800" dirty="0"/>
              <a:t>Achieving Desired Outcomes Using Enterprise Architecture &amp; Architecture Frameworks</a:t>
            </a:r>
          </a:p>
        </p:txBody>
      </p:sp>
      <p:sp>
        <p:nvSpPr>
          <p:cNvPr id="6" name="Rectangle 5"/>
          <p:cNvSpPr/>
          <p:nvPr/>
        </p:nvSpPr>
        <p:spPr>
          <a:xfrm>
            <a:off x="1981200" y="2742405"/>
            <a:ext cx="2057400" cy="304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Drivers</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Demand</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Competition</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Laws</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Regulations</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People</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Technology</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Investment</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Revenues</a:t>
            </a:r>
          </a:p>
        </p:txBody>
      </p:sp>
      <p:sp>
        <p:nvSpPr>
          <p:cNvPr id="7" name="Rectangle 6"/>
          <p:cNvSpPr/>
          <p:nvPr/>
        </p:nvSpPr>
        <p:spPr>
          <a:xfrm>
            <a:off x="8077200" y="2742405"/>
            <a:ext cx="2057400" cy="304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Outcomes</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Products</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Services</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Revenues</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Earnings</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Share Price</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Market Share</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Jobs</a:t>
            </a:r>
          </a:p>
          <a:p>
            <a:pPr marL="166688"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Innovation</a:t>
            </a:r>
          </a:p>
        </p:txBody>
      </p:sp>
      <p:sp>
        <p:nvSpPr>
          <p:cNvPr id="8" name="Rectangle 7"/>
          <p:cNvSpPr/>
          <p:nvPr/>
        </p:nvSpPr>
        <p:spPr>
          <a:xfrm>
            <a:off x="4953000" y="2742405"/>
            <a:ext cx="2209800" cy="12192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Enterprise State</a:t>
            </a:r>
          </a:p>
        </p:txBody>
      </p:sp>
      <p:sp>
        <p:nvSpPr>
          <p:cNvPr id="9" name="Rectangle 8"/>
          <p:cNvSpPr/>
          <p:nvPr/>
        </p:nvSpPr>
        <p:spPr>
          <a:xfrm>
            <a:off x="4953000" y="4571205"/>
            <a:ext cx="2209800" cy="12192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Work Processes</a:t>
            </a:r>
          </a:p>
        </p:txBody>
      </p:sp>
      <p:cxnSp>
        <p:nvCxnSpPr>
          <p:cNvPr id="13" name="Shape 12"/>
          <p:cNvCxnSpPr>
            <a:stCxn id="7" idx="2"/>
            <a:endCxn id="6" idx="2"/>
          </p:cNvCxnSpPr>
          <p:nvPr/>
        </p:nvCxnSpPr>
        <p:spPr>
          <a:xfrm rot="5400000">
            <a:off x="6057900" y="2742405"/>
            <a:ext cx="1588" cy="6096000"/>
          </a:xfrm>
          <a:prstGeom prst="bentConnector3">
            <a:avLst>
              <a:gd name="adj1" fmla="val 29390752"/>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1"/>
          </p:cNvCxnSpPr>
          <p:nvPr/>
        </p:nvCxnSpPr>
        <p:spPr>
          <a:xfrm flipV="1">
            <a:off x="4038600" y="3352005"/>
            <a:ext cx="914400" cy="79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38600" y="5180805"/>
            <a:ext cx="914400" cy="79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162800" y="3352005"/>
            <a:ext cx="914400" cy="79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162800" y="5179217"/>
            <a:ext cx="914400" cy="238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180805" y="4266405"/>
            <a:ext cx="60960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6325394" y="4265611"/>
            <a:ext cx="609600" cy="15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Arrow: Curved Down 3">
            <a:extLst>
              <a:ext uri="{FF2B5EF4-FFF2-40B4-BE49-F238E27FC236}">
                <a16:creationId xmlns:a16="http://schemas.microsoft.com/office/drawing/2014/main" id="{9E724340-49FD-4810-A92E-6002B37DBD3D}"/>
              </a:ext>
            </a:extLst>
          </p:cNvPr>
          <p:cNvSpPr/>
          <p:nvPr/>
        </p:nvSpPr>
        <p:spPr>
          <a:xfrm>
            <a:off x="2667000" y="1276044"/>
            <a:ext cx="7086600" cy="1339048"/>
          </a:xfrm>
          <a:prstGeom prst="curvedDownArrow">
            <a:avLst>
              <a:gd name="adj1" fmla="val 48148"/>
              <a:gd name="adj2" fmla="val 105467"/>
              <a:gd name="adj3" fmla="val 25000"/>
            </a:avLst>
          </a:prstGeom>
          <a:solidFill>
            <a:schemeClr val="accent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06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143000"/>
            <a:ext cx="11201400" cy="5029200"/>
          </a:xfrm>
        </p:spPr>
        <p:txBody>
          <a:bodyPr>
            <a:normAutofit/>
          </a:bodyPr>
          <a:lstStyle/>
          <a:p>
            <a:pPr>
              <a:spcBef>
                <a:spcPts val="0"/>
              </a:spcBef>
              <a:spcAft>
                <a:spcPts val="450"/>
              </a:spcAft>
            </a:pPr>
            <a:r>
              <a:rPr lang="en-US" b="0" dirty="0"/>
              <a:t>The UAF is used for defining system architectures and system of systems architectures</a:t>
            </a:r>
          </a:p>
          <a:p>
            <a:pPr>
              <a:spcBef>
                <a:spcPts val="0"/>
              </a:spcBef>
              <a:spcAft>
                <a:spcPts val="450"/>
              </a:spcAft>
            </a:pPr>
            <a:r>
              <a:rPr lang="en-US" b="0" dirty="0"/>
              <a:t>It is focused on the scope, needs, strategy, expectations, stakeholders, and long-term plans</a:t>
            </a:r>
          </a:p>
          <a:p>
            <a:pPr>
              <a:spcBef>
                <a:spcPts val="0"/>
              </a:spcBef>
              <a:spcAft>
                <a:spcPts val="450"/>
              </a:spcAft>
            </a:pPr>
            <a:r>
              <a:rPr lang="en-US" b="0" dirty="0">
                <a:latin typeface="Arial" charset="0"/>
                <a:ea typeface="ＭＳ Ｐゴシック" charset="0"/>
              </a:rPr>
              <a:t>It is built on SysML, so has built-in traceability to system development in SysML.</a:t>
            </a:r>
            <a:endParaRPr lang="en-US" dirty="0">
              <a:latin typeface="Arial" charset="0"/>
              <a:ea typeface="ＭＳ Ｐゴシック" charset="0"/>
            </a:endParaRPr>
          </a:p>
        </p:txBody>
      </p:sp>
      <p:sp>
        <p:nvSpPr>
          <p:cNvPr id="3" name="Title 2"/>
          <p:cNvSpPr>
            <a:spLocks noGrp="1"/>
          </p:cNvSpPr>
          <p:nvPr>
            <p:ph type="title"/>
          </p:nvPr>
        </p:nvSpPr>
        <p:spPr>
          <a:xfrm>
            <a:off x="1524000" y="483155"/>
            <a:ext cx="8610600" cy="536692"/>
          </a:xfrm>
        </p:spPr>
        <p:txBody>
          <a:bodyPr>
            <a:normAutofit fontScale="90000"/>
          </a:bodyPr>
          <a:lstStyle/>
          <a:p>
            <a:r>
              <a:rPr lang="en-US" dirty="0"/>
              <a:t>Unified Architecture Framework (UAF)</a:t>
            </a:r>
          </a:p>
        </p:txBody>
      </p:sp>
      <p:pic>
        <p:nvPicPr>
          <p:cNvPr id="6" name="Picture 3">
            <a:extLst>
              <a:ext uri="{FF2B5EF4-FFF2-40B4-BE49-F238E27FC236}">
                <a16:creationId xmlns:a16="http://schemas.microsoft.com/office/drawing/2014/main" id="{BC5D4AE0-6450-408C-AB46-3EEDBD941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0" y="6076230"/>
            <a:ext cx="1151840" cy="68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5A4D6E3F-8E0E-4252-AD03-DA980987BC84}"/>
              </a:ext>
            </a:extLst>
          </p:cNvPr>
          <p:cNvSpPr>
            <a:spLocks noGrp="1"/>
          </p:cNvSpPr>
          <p:nvPr>
            <p:ph type="sldNum" sz="quarter" idx="4"/>
          </p:nvPr>
        </p:nvSpPr>
        <p:spPr>
          <a:xfrm>
            <a:off x="203200" y="6416676"/>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4BFC3-983F-4B0A-9A55-84A85105ADC0}" type="slidenum">
              <a:rPr lang="en-US" smtClean="0"/>
              <a:pPr/>
              <a:t>19</a:t>
            </a:fld>
            <a:endParaRPr lang="en-US" dirty="0"/>
          </a:p>
        </p:txBody>
      </p:sp>
      <p:sp>
        <p:nvSpPr>
          <p:cNvPr id="10" name="Date Placeholder 3">
            <a:extLst>
              <a:ext uri="{FF2B5EF4-FFF2-40B4-BE49-F238E27FC236}">
                <a16:creationId xmlns:a16="http://schemas.microsoft.com/office/drawing/2014/main" id="{04174A2B-5066-4227-9896-6F0FB3E677C8}"/>
              </a:ext>
            </a:extLst>
          </p:cNvPr>
          <p:cNvSpPr>
            <a:spLocks noGrp="1"/>
          </p:cNvSpPr>
          <p:nvPr>
            <p:ph type="dt" sz="half" idx="2"/>
          </p:nvPr>
        </p:nvSpPr>
        <p:spPr>
          <a:xfrm>
            <a:off x="9855200" y="6416676"/>
            <a:ext cx="1930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ontserrat" panose="02000505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52A4D6-DA43-469D-B534-1F70D17CCF7C}" type="datetime1">
              <a:rPr lang="en-US" smtClean="0"/>
              <a:pPr/>
              <a:t>4/1/2022</a:t>
            </a:fld>
            <a:endParaRPr lang="en-US" dirty="0"/>
          </a:p>
        </p:txBody>
      </p:sp>
      <p:sp>
        <p:nvSpPr>
          <p:cNvPr id="4" name="Rectangle: Rounded Corners 3">
            <a:extLst>
              <a:ext uri="{FF2B5EF4-FFF2-40B4-BE49-F238E27FC236}">
                <a16:creationId xmlns:a16="http://schemas.microsoft.com/office/drawing/2014/main" id="{5B855E0B-BA84-44FE-B28B-E6A14D9BA896}"/>
              </a:ext>
            </a:extLst>
          </p:cNvPr>
          <p:cNvSpPr/>
          <p:nvPr/>
        </p:nvSpPr>
        <p:spPr>
          <a:xfrm>
            <a:off x="4876800" y="3886200"/>
            <a:ext cx="35052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Great for large organizations to figure out what they are doing and why.</a:t>
            </a:r>
          </a:p>
        </p:txBody>
      </p:sp>
    </p:spTree>
    <p:extLst>
      <p:ext uri="{BB962C8B-B14F-4D97-AF65-F5344CB8AC3E}">
        <p14:creationId xmlns:p14="http://schemas.microsoft.com/office/powerpoint/2010/main" val="12402383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5007" y="-228600"/>
            <a:ext cx="8740871" cy="1325563"/>
          </a:xfrm>
        </p:spPr>
        <p:txBody>
          <a:bodyPr/>
          <a:lstStyle/>
          <a:p>
            <a:pPr algn="ctr"/>
            <a:r>
              <a:rPr lang="en-US" sz="3200" b="1" dirty="0">
                <a:ln w="0"/>
                <a:effectLst>
                  <a:outerShdw blurRad="38100" dist="19050" dir="2700000" algn="tl" rotWithShape="0">
                    <a:schemeClr val="dk1">
                      <a:alpha val="40000"/>
                    </a:schemeClr>
                  </a:outerShdw>
                </a:effectLst>
              </a:rPr>
              <a:t>NDIA System of Systems SE Committee</a:t>
            </a:r>
          </a:p>
        </p:txBody>
      </p:sp>
      <p:sp>
        <p:nvSpPr>
          <p:cNvPr id="3" name="object 3"/>
          <p:cNvSpPr txBox="1">
            <a:spLocks noGrp="1"/>
          </p:cNvSpPr>
          <p:nvPr>
            <p:ph type="body" idx="1"/>
          </p:nvPr>
        </p:nvSpPr>
        <p:spPr>
          <a:xfrm>
            <a:off x="1623003" y="1208704"/>
            <a:ext cx="9004878" cy="3879639"/>
          </a:xfrm>
        </p:spPr>
        <p:txBody>
          <a:bodyPr>
            <a:normAutofit/>
          </a:bodyPr>
          <a:lstStyle/>
          <a:p>
            <a:r>
              <a:rPr lang="en-US" sz="2400" b="1" dirty="0"/>
              <a:t>Mission</a:t>
            </a:r>
          </a:p>
          <a:p>
            <a:pPr lvl="1"/>
            <a:r>
              <a:rPr lang="en-US" sz="2000" dirty="0"/>
              <a:t>To provide a forum where government, industry, and academia can share lessons learned, promote best practices, address issues, and advocate systems engineering for Systems of Systems (</a:t>
            </a:r>
            <a:r>
              <a:rPr lang="en-US" sz="2000" dirty="0" err="1"/>
              <a:t>SoS</a:t>
            </a:r>
            <a:r>
              <a:rPr lang="en-US" sz="2000" dirty="0"/>
              <a:t>)</a:t>
            </a:r>
          </a:p>
          <a:p>
            <a:pPr lvl="1"/>
            <a:r>
              <a:rPr lang="en-US" sz="2000" dirty="0"/>
              <a:t>To identify successful strategies for applying systems engineering principles to systems engineering of </a:t>
            </a:r>
            <a:r>
              <a:rPr lang="en-US" sz="2000" dirty="0" err="1"/>
              <a:t>SoS</a:t>
            </a:r>
            <a:endParaRPr lang="en-US" sz="2000" dirty="0"/>
          </a:p>
          <a:p>
            <a:r>
              <a:rPr lang="en-US" sz="2400" b="1" dirty="0"/>
              <a:t>Operating Practices</a:t>
            </a:r>
          </a:p>
          <a:p>
            <a:pPr lvl="1"/>
            <a:r>
              <a:rPr lang="en-US" sz="2000" dirty="0"/>
              <a:t>Face to face and virtual </a:t>
            </a:r>
            <a:r>
              <a:rPr lang="en-US" sz="2000" dirty="0" err="1"/>
              <a:t>SoS</a:t>
            </a:r>
            <a:r>
              <a:rPr lang="en-US" sz="2000" dirty="0"/>
              <a:t> Committee meetings are held in conjunction with NDIA SE Division meetings that occur in February, April, June, and August</a:t>
            </a:r>
          </a:p>
        </p:txBody>
      </p:sp>
      <p:sp>
        <p:nvSpPr>
          <p:cNvPr id="16" name="Footer Placeholder 15"/>
          <p:cNvSpPr>
            <a:spLocks noGrp="1"/>
          </p:cNvSpPr>
          <p:nvPr>
            <p:ph type="ftr" sz="quarter" idx="11"/>
          </p:nvPr>
        </p:nvSpPr>
        <p:spPr/>
        <p:txBody>
          <a:bodyPr/>
          <a:lstStyle/>
          <a:p>
            <a:pPr defTabSz="457200"/>
            <a:r>
              <a:rPr lang="en-US" dirty="0">
                <a:solidFill>
                  <a:prstClr val="black">
                    <a:tint val="75000"/>
                  </a:prstClr>
                </a:solidFill>
                <a:latin typeface="Calibri" panose="020F0502020204030204"/>
              </a:rPr>
              <a:t> </a:t>
            </a:r>
          </a:p>
        </p:txBody>
      </p:sp>
      <p:sp>
        <p:nvSpPr>
          <p:cNvPr id="17" name="Slide Number Placeholder 16"/>
          <p:cNvSpPr>
            <a:spLocks noGrp="1"/>
          </p:cNvSpPr>
          <p:nvPr>
            <p:ph type="sldNum" sz="quarter" idx="12"/>
          </p:nvPr>
        </p:nvSpPr>
        <p:spPr/>
        <p:txBody>
          <a:bodyPr/>
          <a:lstStyle/>
          <a:p>
            <a:pPr defTabSz="457200"/>
            <a:r>
              <a:rPr lang="en-US" dirty="0">
                <a:solidFill>
                  <a:prstClr val="black">
                    <a:tint val="75000"/>
                  </a:prstClr>
                </a:solidFill>
                <a:latin typeface="Calibri" panose="020F0502020204030204"/>
              </a:rPr>
              <a:t> </a:t>
            </a:r>
          </a:p>
        </p:txBody>
      </p:sp>
      <p:sp>
        <p:nvSpPr>
          <p:cNvPr id="2" name="Rectangle 1">
            <a:extLst>
              <a:ext uri="{FF2B5EF4-FFF2-40B4-BE49-F238E27FC236}">
                <a16:creationId xmlns:a16="http://schemas.microsoft.com/office/drawing/2014/main" id="{FC3A1B0F-59EA-4604-BE13-6437B00A0567}"/>
              </a:ext>
            </a:extLst>
          </p:cNvPr>
          <p:cNvSpPr/>
          <p:nvPr/>
        </p:nvSpPr>
        <p:spPr>
          <a:xfrm>
            <a:off x="2691605" y="4989826"/>
            <a:ext cx="6808790" cy="1338828"/>
          </a:xfrm>
          <a:prstGeom prst="rect">
            <a:avLst/>
          </a:prstGeom>
        </p:spPr>
        <p:txBody>
          <a:bodyPr wrap="square">
            <a:spAutoFit/>
          </a:bodyPr>
          <a:lstStyle/>
          <a:p>
            <a:pPr lvl="2" defTabSz="457200">
              <a:lnSpc>
                <a:spcPct val="90000"/>
              </a:lnSpc>
            </a:pPr>
            <a:r>
              <a:rPr lang="en-US" dirty="0">
                <a:solidFill>
                  <a:prstClr val="black"/>
                </a:solidFill>
                <a:latin typeface="Calibri" panose="020F0502020204030204"/>
              </a:rPr>
              <a:t>NDIA SE Division SoS Committee Industry Chairs: </a:t>
            </a:r>
          </a:p>
          <a:p>
            <a:pPr lvl="3" defTabSz="457200">
              <a:lnSpc>
                <a:spcPct val="90000"/>
              </a:lnSpc>
            </a:pPr>
            <a:r>
              <a:rPr lang="en-US" dirty="0">
                <a:solidFill>
                  <a:prstClr val="black"/>
                </a:solidFill>
                <a:latin typeface="Calibri" panose="020F0502020204030204"/>
              </a:rPr>
              <a:t>Mr. Rick Poel, Boeing</a:t>
            </a:r>
          </a:p>
          <a:p>
            <a:pPr lvl="3" defTabSz="457200">
              <a:lnSpc>
                <a:spcPct val="90000"/>
              </a:lnSpc>
            </a:pPr>
            <a:r>
              <a:rPr lang="en-US" dirty="0">
                <a:solidFill>
                  <a:prstClr val="black"/>
                </a:solidFill>
                <a:latin typeface="Calibri" panose="020F0502020204030204"/>
              </a:rPr>
              <a:t>Ms. Jennie Horne, Raytheon</a:t>
            </a:r>
          </a:p>
          <a:p>
            <a:pPr lvl="2" defTabSz="457200">
              <a:lnSpc>
                <a:spcPct val="90000"/>
              </a:lnSpc>
            </a:pPr>
            <a:r>
              <a:rPr lang="en-US" dirty="0">
                <a:solidFill>
                  <a:prstClr val="black"/>
                </a:solidFill>
                <a:latin typeface="Calibri" panose="020F0502020204030204"/>
              </a:rPr>
              <a:t>OSD Liaison: </a:t>
            </a:r>
          </a:p>
          <a:p>
            <a:pPr lvl="3" defTabSz="457200">
              <a:lnSpc>
                <a:spcPct val="90000"/>
              </a:lnSpc>
            </a:pPr>
            <a:r>
              <a:rPr lang="en-US" dirty="0">
                <a:solidFill>
                  <a:prstClr val="black"/>
                </a:solidFill>
                <a:latin typeface="Calibri" panose="020F0502020204030204"/>
              </a:rPr>
              <a:t>Dr. Judith Dahmann, MITRE</a:t>
            </a:r>
            <a:endParaRPr lang="en-US" sz="1600" dirty="0">
              <a:solidFill>
                <a:prstClr val="black"/>
              </a:solidFill>
              <a:latin typeface="Calibri" panose="020F0502020204030204"/>
            </a:endParaRPr>
          </a:p>
        </p:txBody>
      </p:sp>
    </p:spTree>
    <p:extLst>
      <p:ext uri="{BB962C8B-B14F-4D97-AF65-F5344CB8AC3E}">
        <p14:creationId xmlns:p14="http://schemas.microsoft.com/office/powerpoint/2010/main" val="253184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2"/>
          <p:cNvSpPr>
            <a:spLocks noGrp="1"/>
          </p:cNvSpPr>
          <p:nvPr>
            <p:ph type="sldNum" sz="quarter" idx="12"/>
          </p:nvPr>
        </p:nvSpPr>
        <p:spPr>
          <a:xfrm>
            <a:off x="7970815" y="6416826"/>
            <a:ext cx="2843319" cy="364745"/>
          </a:xfrm>
          <a:noFill/>
        </p:spPr>
        <p:txBody>
          <a:bodyPr/>
          <a:lstStyle>
            <a:lvl1pPr>
              <a:defRPr sz="1598">
                <a:solidFill>
                  <a:schemeClr val="tx1"/>
                </a:solidFill>
                <a:latin typeface="Arial" charset="0"/>
              </a:defRPr>
            </a:lvl1pPr>
            <a:lvl2pPr marL="742208" indent="-285464">
              <a:defRPr sz="1598">
                <a:solidFill>
                  <a:schemeClr val="tx1"/>
                </a:solidFill>
                <a:latin typeface="Arial" charset="0"/>
              </a:defRPr>
            </a:lvl2pPr>
            <a:lvl3pPr marL="1141858" indent="-228372">
              <a:defRPr sz="1598">
                <a:solidFill>
                  <a:schemeClr val="tx1"/>
                </a:solidFill>
                <a:latin typeface="Arial" charset="0"/>
              </a:defRPr>
            </a:lvl3pPr>
            <a:lvl4pPr marL="1598600" indent="-228372">
              <a:defRPr sz="1598">
                <a:solidFill>
                  <a:schemeClr val="tx1"/>
                </a:solidFill>
                <a:latin typeface="Arial" charset="0"/>
              </a:defRPr>
            </a:lvl4pPr>
            <a:lvl5pPr marL="2055343" indent="-228372">
              <a:defRPr sz="1598">
                <a:solidFill>
                  <a:schemeClr val="tx1"/>
                </a:solidFill>
                <a:latin typeface="Arial" charset="0"/>
              </a:defRPr>
            </a:lvl5pPr>
            <a:lvl6pPr marL="2512086" indent="-228372" eaLnBrk="0" fontAlgn="base" hangingPunct="0">
              <a:spcBef>
                <a:spcPct val="0"/>
              </a:spcBef>
              <a:spcAft>
                <a:spcPct val="0"/>
              </a:spcAft>
              <a:defRPr sz="1598">
                <a:solidFill>
                  <a:schemeClr val="tx1"/>
                </a:solidFill>
                <a:latin typeface="Arial" charset="0"/>
              </a:defRPr>
            </a:lvl6pPr>
            <a:lvl7pPr marL="2968829" indent="-228372" eaLnBrk="0" fontAlgn="base" hangingPunct="0">
              <a:spcBef>
                <a:spcPct val="0"/>
              </a:spcBef>
              <a:spcAft>
                <a:spcPct val="0"/>
              </a:spcAft>
              <a:defRPr sz="1598">
                <a:solidFill>
                  <a:schemeClr val="tx1"/>
                </a:solidFill>
                <a:latin typeface="Arial" charset="0"/>
              </a:defRPr>
            </a:lvl7pPr>
            <a:lvl8pPr marL="3425572" indent="-228372" eaLnBrk="0" fontAlgn="base" hangingPunct="0">
              <a:spcBef>
                <a:spcPct val="0"/>
              </a:spcBef>
              <a:spcAft>
                <a:spcPct val="0"/>
              </a:spcAft>
              <a:defRPr sz="1598">
                <a:solidFill>
                  <a:schemeClr val="tx1"/>
                </a:solidFill>
                <a:latin typeface="Arial" charset="0"/>
              </a:defRPr>
            </a:lvl8pPr>
            <a:lvl9pPr marL="3882315" indent="-228372" eaLnBrk="0" fontAlgn="base" hangingPunct="0">
              <a:spcBef>
                <a:spcPct val="0"/>
              </a:spcBef>
              <a:spcAft>
                <a:spcPct val="0"/>
              </a:spcAft>
              <a:defRPr sz="1598">
                <a:solidFill>
                  <a:schemeClr val="tx1"/>
                </a:solidFill>
                <a:latin typeface="Arial" charset="0"/>
              </a:defRPr>
            </a:lvl9pPr>
          </a:lstStyle>
          <a:p>
            <a:fld id="{528AD22D-8E4F-A94F-990F-CB7CB42DAA44}" type="slidenum">
              <a:rPr lang="en-US" altLang="en-US" sz="800">
                <a:ea typeface="ＭＳ Ｐゴシック" charset="-128"/>
                <a:cs typeface="Arial" charset="0"/>
              </a:rPr>
              <a:pPr/>
              <a:t>20</a:t>
            </a:fld>
            <a:endParaRPr lang="en-US" altLang="en-US" sz="800" dirty="0">
              <a:ea typeface="ＭＳ Ｐゴシック" charset="-128"/>
              <a:cs typeface="Arial" charset="0"/>
            </a:endParaRPr>
          </a:p>
        </p:txBody>
      </p:sp>
      <p:sp>
        <p:nvSpPr>
          <p:cNvPr id="2" name="Title 1"/>
          <p:cNvSpPr>
            <a:spLocks noGrp="1"/>
          </p:cNvSpPr>
          <p:nvPr>
            <p:ph type="title"/>
          </p:nvPr>
        </p:nvSpPr>
        <p:spPr>
          <a:xfrm>
            <a:off x="1981201" y="199184"/>
            <a:ext cx="7270955" cy="715216"/>
          </a:xfrm>
        </p:spPr>
        <p:txBody>
          <a:bodyPr>
            <a:noAutofit/>
          </a:bodyPr>
          <a:lstStyle/>
          <a:p>
            <a:pPr>
              <a:defRPr/>
            </a:pPr>
            <a:r>
              <a:rPr lang="en-US" sz="3600" dirty="0"/>
              <a:t>The UAF Grid</a:t>
            </a:r>
            <a:endParaRPr lang="en-US" sz="3600" b="1" dirty="0">
              <a:solidFill>
                <a:schemeClr val="bg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1795974" y="1685350"/>
          <a:ext cx="8600052" cy="4765692"/>
        </p:xfrm>
        <a:graphic>
          <a:graphicData uri="http://schemas.openxmlformats.org/drawingml/2006/table">
            <a:tbl>
              <a:tblPr firstRow="1" bandRow="1"/>
              <a:tblGrid>
                <a:gridCol w="1258430">
                  <a:extLst>
                    <a:ext uri="{9D8B030D-6E8A-4147-A177-3AD203B41FA5}">
                      <a16:colId xmlns:a16="http://schemas.microsoft.com/office/drawing/2014/main" val="20000"/>
                    </a:ext>
                  </a:extLst>
                </a:gridCol>
                <a:gridCol w="762744">
                  <a:extLst>
                    <a:ext uri="{9D8B030D-6E8A-4147-A177-3AD203B41FA5}">
                      <a16:colId xmlns:a16="http://schemas.microsoft.com/office/drawing/2014/main" val="20001"/>
                    </a:ext>
                  </a:extLst>
                </a:gridCol>
                <a:gridCol w="1004309">
                  <a:extLst>
                    <a:ext uri="{9D8B030D-6E8A-4147-A177-3AD203B41FA5}">
                      <a16:colId xmlns:a16="http://schemas.microsoft.com/office/drawing/2014/main" val="20002"/>
                    </a:ext>
                  </a:extLst>
                </a:gridCol>
                <a:gridCol w="782471">
                  <a:extLst>
                    <a:ext uri="{9D8B030D-6E8A-4147-A177-3AD203B41FA5}">
                      <a16:colId xmlns:a16="http://schemas.microsoft.com/office/drawing/2014/main" val="20003"/>
                    </a:ext>
                  </a:extLst>
                </a:gridCol>
                <a:gridCol w="1100607">
                  <a:extLst>
                    <a:ext uri="{9D8B030D-6E8A-4147-A177-3AD203B41FA5}">
                      <a16:colId xmlns:a16="http://schemas.microsoft.com/office/drawing/2014/main" val="20004"/>
                    </a:ext>
                  </a:extLst>
                </a:gridCol>
                <a:gridCol w="994811">
                  <a:extLst>
                    <a:ext uri="{9D8B030D-6E8A-4147-A177-3AD203B41FA5}">
                      <a16:colId xmlns:a16="http://schemas.microsoft.com/office/drawing/2014/main" val="20005"/>
                    </a:ext>
                  </a:extLst>
                </a:gridCol>
                <a:gridCol w="876945">
                  <a:extLst>
                    <a:ext uri="{9D8B030D-6E8A-4147-A177-3AD203B41FA5}">
                      <a16:colId xmlns:a16="http://schemas.microsoft.com/office/drawing/2014/main" val="20006"/>
                    </a:ext>
                  </a:extLst>
                </a:gridCol>
                <a:gridCol w="890093">
                  <a:extLst>
                    <a:ext uri="{9D8B030D-6E8A-4147-A177-3AD203B41FA5}">
                      <a16:colId xmlns:a16="http://schemas.microsoft.com/office/drawing/2014/main" val="20007"/>
                    </a:ext>
                  </a:extLst>
                </a:gridCol>
                <a:gridCol w="929642">
                  <a:extLst>
                    <a:ext uri="{9D8B030D-6E8A-4147-A177-3AD203B41FA5}">
                      <a16:colId xmlns:a16="http://schemas.microsoft.com/office/drawing/2014/main" val="20008"/>
                    </a:ext>
                  </a:extLst>
                </a:gridCol>
              </a:tblGrid>
              <a:tr h="620839">
                <a:tc>
                  <a:txBody>
                    <a:bodyPr/>
                    <a:lstStyle/>
                    <a:p>
                      <a:pPr algn="ctr" fontAlgn="t"/>
                      <a:r>
                        <a:rPr lang="sk-SK" sz="1700" b="0" i="0" u="none" strike="noStrike" dirty="0">
                          <a:solidFill>
                            <a:srgbClr val="000000"/>
                          </a:solidFill>
                          <a:effectLst/>
                          <a:latin typeface="Arial"/>
                        </a:rPr>
                        <a:t> </a:t>
                      </a:r>
                    </a:p>
                  </a:txBody>
                  <a:tcPr marL="11909" marR="11909" marT="1191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300" b="1" i="0" u="none" strike="noStrike" dirty="0">
                          <a:solidFill>
                            <a:srgbClr val="FFFFFF"/>
                          </a:solidFill>
                          <a:effectLst/>
                          <a:latin typeface="Calibri"/>
                        </a:rPr>
                        <a:t>Taxonomy</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300" b="1" i="0" u="none" strike="noStrike" dirty="0">
                          <a:solidFill>
                            <a:srgbClr val="FFFFFF"/>
                          </a:solidFill>
                          <a:effectLst/>
                          <a:latin typeface="Calibri"/>
                        </a:rPr>
                        <a:t>Structure &amp;</a:t>
                      </a:r>
                    </a:p>
                    <a:p>
                      <a:pPr algn="ctr" fontAlgn="ctr"/>
                      <a:r>
                        <a:rPr lang="en-US" sz="1300" b="1" i="0" u="none" strike="noStrike" dirty="0">
                          <a:solidFill>
                            <a:srgbClr val="FFFFFF"/>
                          </a:solidFill>
                          <a:effectLst/>
                          <a:latin typeface="Calibri"/>
                        </a:rPr>
                        <a:t>Connectivity</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300" b="1" i="0" u="none" strike="noStrike" dirty="0">
                          <a:solidFill>
                            <a:srgbClr val="FFFFFF"/>
                          </a:solidFill>
                          <a:effectLst/>
                          <a:latin typeface="Calibri"/>
                        </a:rPr>
                        <a:t>Behavior</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300" b="1" i="0" u="none" strike="noStrike" dirty="0">
                          <a:solidFill>
                            <a:srgbClr val="FFFFFF"/>
                          </a:solidFill>
                          <a:effectLst/>
                          <a:latin typeface="Calibri"/>
                        </a:rPr>
                        <a:t>Information</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300" b="1" i="0" u="none" strike="noStrike" dirty="0">
                          <a:solidFill>
                            <a:srgbClr val="FFFFFF"/>
                          </a:solidFill>
                          <a:effectLst/>
                          <a:latin typeface="Calibri"/>
                        </a:rPr>
                        <a:t>Parameters</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300" b="1" i="0" u="none" strike="noStrike" dirty="0">
                          <a:solidFill>
                            <a:srgbClr val="FFFFFF"/>
                          </a:solidFill>
                          <a:effectLst/>
                          <a:latin typeface="Calibri"/>
                        </a:rPr>
                        <a:t>Constraints</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300" b="1" i="0" u="none" strike="noStrike" dirty="0">
                          <a:solidFill>
                            <a:srgbClr val="FFFFFF"/>
                          </a:solidFill>
                          <a:effectLst/>
                          <a:latin typeface="Calibri"/>
                        </a:rPr>
                        <a:t>Roadmap</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fontAlgn="ctr"/>
                      <a:endParaRPr lang="en-US" sz="1300" b="1" i="0" u="none" strike="noStrike" dirty="0">
                        <a:solidFill>
                          <a:srgbClr val="FFFFFF"/>
                        </a:solidFill>
                        <a:effectLst/>
                        <a:latin typeface="Calibri"/>
                      </a:endParaRPr>
                    </a:p>
                    <a:p>
                      <a:pPr algn="ctr" fontAlgn="ctr"/>
                      <a:r>
                        <a:rPr lang="en-US" sz="1300" b="1" i="0" u="none" strike="noStrike" dirty="0">
                          <a:solidFill>
                            <a:srgbClr val="FFFFFF"/>
                          </a:solidFill>
                          <a:effectLst/>
                          <a:latin typeface="Calibri"/>
                        </a:rPr>
                        <a:t>Traceability</a:t>
                      </a:r>
                    </a:p>
                    <a:p>
                      <a:pPr algn="ctr" fontAlgn="ctr"/>
                      <a:endParaRPr lang="en-US" sz="1300" b="1" i="0" u="none" strike="noStrike" dirty="0">
                        <a:solidFill>
                          <a:srgbClr val="FFFFFF"/>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497577">
                <a:tc>
                  <a:txBody>
                    <a:bodyPr/>
                    <a:lstStyle/>
                    <a:p>
                      <a:pPr algn="ctr" fontAlgn="ctr"/>
                      <a:r>
                        <a:rPr lang="en-US" sz="1600" b="1" i="0" u="none" strike="noStrike" dirty="0">
                          <a:solidFill>
                            <a:srgbClr val="000000"/>
                          </a:solidFill>
                          <a:effectLst/>
                          <a:latin typeface="Calibri"/>
                        </a:rPr>
                        <a:t>Strategic</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4BD"/>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4BD"/>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4BD"/>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4BD"/>
                    </a:solidFill>
                  </a:tcPr>
                </a:tc>
                <a:tc rowSpan="8">
                  <a:txBody>
                    <a:bodyPr/>
                    <a:lstStyle/>
                    <a:p>
                      <a:pPr algn="ctr" fontAlgn="ctr"/>
                      <a:endParaRPr lang="sk-SK" sz="11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rowSpan="8">
                  <a:txBody>
                    <a:bodyPr/>
                    <a:lstStyle/>
                    <a:p>
                      <a:pPr algn="ctr" fontAlgn="t"/>
                      <a:endParaRPr lang="sk-SK"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4BD"/>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4BD"/>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4BD"/>
                    </a:solidFill>
                  </a:tcPr>
                </a:tc>
                <a:extLst>
                  <a:ext uri="{0D108BD9-81ED-4DB2-BD59-A6C34878D82A}">
                    <a16:rowId xmlns:a16="http://schemas.microsoft.com/office/drawing/2014/main" val="10001"/>
                  </a:ext>
                </a:extLst>
              </a:tr>
              <a:tr h="514765">
                <a:tc>
                  <a:txBody>
                    <a:bodyPr/>
                    <a:lstStyle/>
                    <a:p>
                      <a:pPr algn="ctr" fontAlgn="ctr"/>
                      <a:r>
                        <a:rPr lang="en-US" sz="1600" b="1" i="0" u="none" strike="noStrike" dirty="0">
                          <a:solidFill>
                            <a:srgbClr val="000000"/>
                          </a:solidFill>
                          <a:effectLst/>
                          <a:latin typeface="Calibri"/>
                        </a:rPr>
                        <a:t>Operational</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vMerge="1">
                  <a:txBody>
                    <a:bodyPr/>
                    <a:lstStyle/>
                    <a:p>
                      <a:endParaRPr lang="en-US"/>
                    </a:p>
                  </a:txBody>
                  <a:tcPr/>
                </a:tc>
                <a:tc vMerge="1">
                  <a:txBody>
                    <a:bodyPr/>
                    <a:lstStyle/>
                    <a:p>
                      <a:endParaRPr lang="en-US"/>
                    </a:p>
                  </a:txBody>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extLst>
                  <a:ext uri="{0D108BD9-81ED-4DB2-BD59-A6C34878D82A}">
                    <a16:rowId xmlns:a16="http://schemas.microsoft.com/office/drawing/2014/main" val="10002"/>
                  </a:ext>
                </a:extLst>
              </a:tr>
              <a:tr h="539877">
                <a:tc>
                  <a:txBody>
                    <a:bodyPr/>
                    <a:lstStyle/>
                    <a:p>
                      <a:pPr algn="ctr" fontAlgn="ctr"/>
                      <a:r>
                        <a:rPr lang="en-US" sz="1600" b="1" i="0" u="none" strike="noStrike" dirty="0">
                          <a:solidFill>
                            <a:srgbClr val="000000"/>
                          </a:solidFill>
                          <a:effectLst/>
                          <a:latin typeface="Calibri"/>
                        </a:rPr>
                        <a:t>Services</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vMerge="1">
                  <a:txBody>
                    <a:bodyPr/>
                    <a:lstStyle/>
                    <a:p>
                      <a:endParaRPr lang="en-US"/>
                    </a:p>
                  </a:txBody>
                  <a:tcPr/>
                </a:tc>
                <a:tc vMerge="1">
                  <a:txBody>
                    <a:bodyPr/>
                    <a:lstStyle/>
                    <a:p>
                      <a:endParaRPr lang="en-US"/>
                    </a:p>
                  </a:txBody>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B9B8"/>
                    </a:solidFill>
                  </a:tcPr>
                </a:tc>
                <a:extLst>
                  <a:ext uri="{0D108BD9-81ED-4DB2-BD59-A6C34878D82A}">
                    <a16:rowId xmlns:a16="http://schemas.microsoft.com/office/drawing/2014/main" val="10003"/>
                  </a:ext>
                </a:extLst>
              </a:tr>
              <a:tr h="986762">
                <a:tc>
                  <a:txBody>
                    <a:bodyPr/>
                    <a:lstStyle/>
                    <a:p>
                      <a:pPr algn="ctr" fontAlgn="ctr"/>
                      <a:r>
                        <a:rPr lang="en-US" sz="1600" b="1" i="0" u="none" strike="noStrike" dirty="0">
                          <a:solidFill>
                            <a:srgbClr val="000000"/>
                          </a:solidFill>
                          <a:effectLst/>
                          <a:latin typeface="Calibri"/>
                        </a:rPr>
                        <a:t>Personnel</a:t>
                      </a:r>
                    </a:p>
                    <a:p>
                      <a:pPr algn="ctr" fontAlgn="ctr"/>
                      <a:r>
                        <a:rPr lang="en-US" sz="1600" b="1" i="0" u="none" strike="noStrike" dirty="0">
                          <a:solidFill>
                            <a:srgbClr val="000000"/>
                          </a:solidFill>
                          <a:effectLst/>
                          <a:latin typeface="Calibri"/>
                        </a:rPr>
                        <a:t>&amp;</a:t>
                      </a:r>
                    </a:p>
                    <a:p>
                      <a:pPr algn="ctr" fontAlgn="ctr"/>
                      <a:r>
                        <a:rPr lang="en-US" sz="1600" b="1" i="0" u="none" strike="noStrike" dirty="0">
                          <a:solidFill>
                            <a:srgbClr val="000000"/>
                          </a:solidFill>
                          <a:effectLst/>
                          <a:latin typeface="Calibri"/>
                        </a:rPr>
                        <a:t>Resources</a:t>
                      </a:r>
                    </a:p>
                    <a:p>
                      <a:pPr algn="ctr" fontAlgn="ctr"/>
                      <a:endParaRPr lang="en-US" sz="1600" b="1"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6B5"/>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c vMerge="1">
                  <a:txBody>
                    <a:bodyPr/>
                    <a:lstStyle/>
                    <a:p>
                      <a:endParaRPr lang="en-US"/>
                    </a:p>
                  </a:txBody>
                  <a:tcPr/>
                </a:tc>
                <a:tc vMerge="1">
                  <a:txBody>
                    <a:bodyPr/>
                    <a:lstStyle/>
                    <a:p>
                      <a:endParaRPr lang="en-US"/>
                    </a:p>
                  </a:txBody>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extLst>
                  <a:ext uri="{0D108BD9-81ED-4DB2-BD59-A6C34878D82A}">
                    <a16:rowId xmlns:a16="http://schemas.microsoft.com/office/drawing/2014/main" val="10004"/>
                  </a:ext>
                </a:extLst>
              </a:tr>
              <a:tr h="507876">
                <a:tc>
                  <a:txBody>
                    <a:bodyPr/>
                    <a:lstStyle/>
                    <a:p>
                      <a:pPr algn="ctr" fontAlgn="ctr"/>
                      <a:r>
                        <a:rPr lang="en-US" sz="1600" b="1" i="0" u="none" strike="noStrike" dirty="0">
                          <a:solidFill>
                            <a:srgbClr val="000000"/>
                          </a:solidFill>
                          <a:effectLst/>
                          <a:latin typeface="Calibri"/>
                        </a:rPr>
                        <a:t>Security</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vMerge="1">
                  <a:txBody>
                    <a:bodyPr/>
                    <a:lstStyle/>
                    <a:p>
                      <a:endParaRPr lang="en-US"/>
                    </a:p>
                  </a:txBody>
                  <a:tcPr/>
                </a:tc>
                <a:tc vMerge="1">
                  <a:txBody>
                    <a:bodyPr/>
                    <a:lstStyle/>
                    <a:p>
                      <a:endParaRPr lang="en-US"/>
                    </a:p>
                  </a:txBody>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extLst>
                  <a:ext uri="{0D108BD9-81ED-4DB2-BD59-A6C34878D82A}">
                    <a16:rowId xmlns:a16="http://schemas.microsoft.com/office/drawing/2014/main" val="10005"/>
                  </a:ext>
                </a:extLst>
              </a:tr>
              <a:tr h="499336">
                <a:tc>
                  <a:txBody>
                    <a:bodyPr/>
                    <a:lstStyle/>
                    <a:p>
                      <a:pPr algn="ctr" fontAlgn="ctr"/>
                      <a:r>
                        <a:rPr lang="en-US" sz="1600" b="1" i="0" u="none" strike="noStrike" dirty="0">
                          <a:solidFill>
                            <a:srgbClr val="000000"/>
                          </a:solidFill>
                          <a:effectLst/>
                          <a:latin typeface="Calibri"/>
                        </a:rPr>
                        <a:t>Projects</a:t>
                      </a:r>
                    </a:p>
                    <a:p>
                      <a:pPr algn="ctr" fontAlgn="ctr"/>
                      <a:endParaRPr lang="en-US" sz="1600" b="1"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vMerge="1">
                  <a:txBody>
                    <a:bodyPr/>
                    <a:lstStyle/>
                    <a:p>
                      <a:endParaRPr lang="en-US"/>
                    </a:p>
                  </a:txBody>
                  <a:tcPr/>
                </a:tc>
                <a:tc vMerge="1">
                  <a:txBody>
                    <a:bodyPr/>
                    <a:lstStyle/>
                    <a:p>
                      <a:endParaRPr lang="en-US"/>
                    </a:p>
                  </a:txBody>
                  <a:tcPr/>
                </a:tc>
                <a:tc rowSpan="2">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rowSpan="2">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rowSpan="2">
                  <a:txBody>
                    <a:bodyPr/>
                    <a:lstStyle/>
                    <a:p>
                      <a:endParaRPr lang="en-US" sz="2400" dirty="0"/>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extLst>
                  <a:ext uri="{0D108BD9-81ED-4DB2-BD59-A6C34878D82A}">
                    <a16:rowId xmlns:a16="http://schemas.microsoft.com/office/drawing/2014/main" val="10006"/>
                  </a:ext>
                </a:extLst>
              </a:tr>
              <a:tr h="45738">
                <a:tc rowSpan="2">
                  <a:txBody>
                    <a:bodyPr/>
                    <a:lstStyle/>
                    <a:p>
                      <a:pPr algn="ctr" fontAlgn="ctr"/>
                      <a:r>
                        <a:rPr lang="en-US" sz="1600" b="1" i="0" u="none" strike="noStrike" dirty="0">
                          <a:solidFill>
                            <a:srgbClr val="000000"/>
                          </a:solidFill>
                          <a:effectLst/>
                          <a:latin typeface="Calibri"/>
                        </a:rPr>
                        <a:t>Standards</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rowSpan="2">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rowSpan="2">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rowSpan="2">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vMerge="1">
                  <a:txBody>
                    <a:bodyPr/>
                    <a:lstStyle/>
                    <a:p>
                      <a:pPr algn="l" fontAlgn="t"/>
                      <a:endParaRPr lang="sk-SK" sz="1000" b="0" i="0" u="none" strike="noStrike" dirty="0">
                        <a:solidFill>
                          <a:srgbClr val="000000"/>
                        </a:solidFill>
                        <a:effectLst/>
                        <a:latin typeface="Calibri"/>
                      </a:endParaRPr>
                    </a:p>
                  </a:txBody>
                  <a:tcPr marL="11923" marR="11923" marT="119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BFBFBF"/>
                    </a:solidFill>
                  </a:tcPr>
                </a:tc>
                <a:tc vMerge="1">
                  <a:txBody>
                    <a:bodyPr/>
                    <a:lstStyle/>
                    <a:p>
                      <a:endParaRPr lang="en-US"/>
                    </a:p>
                  </a:txBody>
                  <a:tcPr/>
                </a:tc>
                <a:tc vMerge="1">
                  <a:txBody>
                    <a:bodyPr/>
                    <a:lstStyle/>
                    <a:p>
                      <a:pPr algn="ctr" fontAlgn="ctr"/>
                      <a:endParaRPr lang="en-US" sz="600" b="0" i="0" u="none" strike="noStrike" dirty="0">
                        <a:solidFill>
                          <a:srgbClr val="000000"/>
                        </a:solidFill>
                        <a:effectLst/>
                        <a:latin typeface="Calibri"/>
                      </a:endParaRPr>
                    </a:p>
                  </a:txBody>
                  <a:tcPr marL="8942" marR="8942" marT="89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vMerge="1">
                  <a:txBody>
                    <a:bodyPr/>
                    <a:lstStyle/>
                    <a:p>
                      <a:pPr algn="ctr" fontAlgn="ctr"/>
                      <a:endParaRPr lang="en-US" sz="600" b="0" i="0" u="none" strike="noStrike" dirty="0">
                        <a:solidFill>
                          <a:srgbClr val="000000"/>
                        </a:solidFill>
                        <a:effectLst/>
                        <a:latin typeface="Calibri"/>
                      </a:endParaRPr>
                    </a:p>
                  </a:txBody>
                  <a:tcPr marL="8942" marR="8942" marT="89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vMerge="1">
                  <a:txBody>
                    <a:bodyPr/>
                    <a:lstStyle/>
                    <a:p>
                      <a:pPr algn="ctr" fontAlgn="ctr"/>
                      <a:endParaRPr lang="en-US" sz="600" b="0" i="0" u="none" strike="noStrike" dirty="0">
                        <a:solidFill>
                          <a:srgbClr val="000000"/>
                        </a:solidFill>
                        <a:effectLst/>
                        <a:latin typeface="Calibri"/>
                      </a:endParaRPr>
                    </a:p>
                  </a:txBody>
                  <a:tcPr marL="8942" marR="8942" marT="89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extLst>
                  <a:ext uri="{0D108BD9-81ED-4DB2-BD59-A6C34878D82A}">
                    <a16:rowId xmlns:a16="http://schemas.microsoft.com/office/drawing/2014/main" val="10007"/>
                  </a:ext>
                </a:extLst>
              </a:tr>
              <a:tr h="296410">
                <a:tc vMerge="1">
                  <a:txBody>
                    <a:bodyPr/>
                    <a:lstStyle/>
                    <a:p>
                      <a:pPr algn="ctr" fontAlgn="ctr"/>
                      <a:endParaRPr lang="en-US" sz="1200" b="1" i="0" u="none" strike="noStrike" dirty="0">
                        <a:solidFill>
                          <a:srgbClr val="000000"/>
                        </a:solidFill>
                        <a:effectLst/>
                        <a:latin typeface="Calibri"/>
                      </a:endParaRPr>
                    </a:p>
                  </a:txBody>
                  <a:tcPr marL="8942" marR="8942" marT="89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vMerge="1">
                  <a:txBody>
                    <a:bodyPr/>
                    <a:lstStyle/>
                    <a:p>
                      <a:pPr algn="ctr" fontAlgn="ctr"/>
                      <a:endParaRPr lang="en-US" sz="600" b="0" i="0" u="none" strike="noStrike" dirty="0">
                        <a:solidFill>
                          <a:srgbClr val="000000"/>
                        </a:solidFill>
                        <a:effectLst/>
                        <a:latin typeface="Calibri"/>
                      </a:endParaRPr>
                    </a:p>
                  </a:txBody>
                  <a:tcPr marL="8942" marR="8942" marT="89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vMerge="1">
                  <a:txBody>
                    <a:bodyPr/>
                    <a:lstStyle/>
                    <a:p>
                      <a:pPr algn="ctr" fontAlgn="ctr"/>
                      <a:endParaRPr lang="en-US" sz="600" b="0" i="0" u="none" strike="noStrike" dirty="0">
                        <a:solidFill>
                          <a:srgbClr val="000000"/>
                        </a:solidFill>
                        <a:effectLst/>
                        <a:latin typeface="Calibri"/>
                      </a:endParaRPr>
                    </a:p>
                  </a:txBody>
                  <a:tcPr marL="8942" marR="8942" marT="89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vMerge="1">
                  <a:txBody>
                    <a:bodyPr/>
                    <a:lstStyle/>
                    <a:p>
                      <a:pPr algn="ctr" fontAlgn="ctr"/>
                      <a:endParaRPr lang="en-US" sz="600" b="0" i="0" u="none" strike="noStrike" dirty="0">
                        <a:solidFill>
                          <a:srgbClr val="000000"/>
                        </a:solidFill>
                        <a:effectLst/>
                        <a:latin typeface="Calibri"/>
                      </a:endParaRPr>
                    </a:p>
                  </a:txBody>
                  <a:tcPr marL="8942" marR="8942" marT="894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vMerge="1">
                  <a:txBody>
                    <a:bodyPr/>
                    <a:lstStyle/>
                    <a:p>
                      <a:pPr algn="l" fontAlgn="t"/>
                      <a:endParaRPr lang="sk-SK" sz="1000" b="0" i="0" u="none" strike="noStrike" dirty="0">
                        <a:solidFill>
                          <a:srgbClr val="000000"/>
                        </a:solidFill>
                        <a:effectLst/>
                        <a:latin typeface="Calibri"/>
                      </a:endParaRPr>
                    </a:p>
                  </a:txBody>
                  <a:tcPr marL="11923" marR="11923" marT="1192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BFBFBF"/>
                    </a:solidFill>
                  </a:tcPr>
                </a:tc>
                <a:tc vMerge="1">
                  <a:txBody>
                    <a:bodyPr/>
                    <a:lstStyle/>
                    <a:p>
                      <a:endParaRPr lang="en-US"/>
                    </a:p>
                  </a:txBody>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tc>
                  <a:txBody>
                    <a:bodyPr/>
                    <a:lstStyle/>
                    <a:p>
                      <a:pPr algn="ctr" fontAlgn="ctr"/>
                      <a:endParaRPr lang="en-US" sz="800" b="0" i="0" u="none" strike="noStrike" dirty="0">
                        <a:solidFill>
                          <a:srgbClr val="000000"/>
                        </a:solidFill>
                        <a:effectLst/>
                        <a:latin typeface="Calibri"/>
                      </a:endParaRP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BD97"/>
                    </a:solidFill>
                  </a:tcPr>
                </a:tc>
                <a:extLst>
                  <a:ext uri="{0D108BD9-81ED-4DB2-BD59-A6C34878D82A}">
                    <a16:rowId xmlns:a16="http://schemas.microsoft.com/office/drawing/2014/main" val="10008"/>
                  </a:ext>
                </a:extLst>
              </a:tr>
              <a:tr h="255623">
                <a:tc gridSpan="9">
                  <a:txBody>
                    <a:bodyPr/>
                    <a:lstStyle/>
                    <a:p>
                      <a:pPr algn="ctr" fontAlgn="ctr"/>
                      <a:r>
                        <a:rPr lang="en-US" sz="1600" b="0" i="0" u="none" strike="noStrike" dirty="0">
                          <a:solidFill>
                            <a:srgbClr val="FFFFFF"/>
                          </a:solidFill>
                          <a:effectLst/>
                          <a:latin typeface="Calibri"/>
                        </a:rPr>
                        <a:t>Requirements </a:t>
                      </a:r>
                    </a:p>
                  </a:txBody>
                  <a:tcPr marL="11909" marR="11909" marT="119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hMerge="1">
                  <a:txBody>
                    <a:bodyPr/>
                    <a:lstStyle/>
                    <a:p>
                      <a:pPr algn="ctr" fontAlgn="ctr"/>
                      <a:endParaRPr lang="en-US" sz="800" b="0" i="0" u="none" strike="noStrike" dirty="0">
                        <a:solidFill>
                          <a:srgbClr val="FFFFFF"/>
                        </a:solidFill>
                        <a:effectLst/>
                        <a:latin typeface="Calibri"/>
                      </a:endParaRPr>
                    </a:p>
                  </a:txBody>
                  <a:tcPr marL="11923" marR="11923" marT="119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hMerge="1">
                  <a:txBody>
                    <a:bodyPr/>
                    <a:lstStyle/>
                    <a:p>
                      <a:pPr algn="ctr" fontAlgn="ctr"/>
                      <a:endParaRPr lang="en-US" sz="800" b="0" i="0" u="none" strike="noStrike" dirty="0">
                        <a:solidFill>
                          <a:srgbClr val="FFFFFF"/>
                        </a:solidFill>
                        <a:effectLst/>
                        <a:latin typeface="Calibri"/>
                      </a:endParaRPr>
                    </a:p>
                  </a:txBody>
                  <a:tcPr marL="11923" marR="11923" marT="119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hMerge="1">
                  <a:txBody>
                    <a:bodyPr/>
                    <a:lstStyle/>
                    <a:p>
                      <a:pPr algn="ctr" fontAlgn="ctr"/>
                      <a:endParaRPr lang="en-US" sz="800" b="0" i="0" u="none" strike="noStrike" dirty="0">
                        <a:solidFill>
                          <a:srgbClr val="FFFFFF"/>
                        </a:solidFill>
                        <a:effectLst/>
                        <a:latin typeface="Calibri"/>
                      </a:endParaRPr>
                    </a:p>
                  </a:txBody>
                  <a:tcPr marL="11923" marR="11923" marT="119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hMerge="1">
                  <a:txBody>
                    <a:bodyPr/>
                    <a:lstStyle/>
                    <a:p>
                      <a:pPr algn="l" fontAlgn="t"/>
                      <a:endParaRPr lang="sk-SK" sz="1000" b="0" i="0" u="none" strike="noStrike" dirty="0">
                        <a:solidFill>
                          <a:srgbClr val="000000"/>
                        </a:solidFill>
                        <a:effectLst/>
                        <a:latin typeface="Calibri"/>
                      </a:endParaRPr>
                    </a:p>
                  </a:txBody>
                  <a:tcPr marL="11923" marR="11923" marT="119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hMerge="1">
                  <a:txBody>
                    <a:bodyPr/>
                    <a:lstStyle/>
                    <a:p>
                      <a:endParaRPr lang="en-US"/>
                    </a:p>
                  </a:txBody>
                  <a:tcPr/>
                </a:tc>
                <a:tc hMerge="1">
                  <a:txBody>
                    <a:bodyPr/>
                    <a:lstStyle/>
                    <a:p>
                      <a:pPr algn="ctr" fontAlgn="ctr"/>
                      <a:endParaRPr lang="en-US" sz="800" b="0" i="0" u="none" strike="noStrike" dirty="0">
                        <a:solidFill>
                          <a:srgbClr val="FFFFFF"/>
                        </a:solidFill>
                        <a:effectLst/>
                        <a:latin typeface="Calibri"/>
                      </a:endParaRPr>
                    </a:p>
                  </a:txBody>
                  <a:tcPr marL="11923" marR="11923" marT="119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hMerge="1">
                  <a:txBody>
                    <a:bodyPr/>
                    <a:lstStyle/>
                    <a:p>
                      <a:pPr algn="ctr" fontAlgn="ctr"/>
                      <a:endParaRPr lang="en-US" sz="800" b="0" i="0" u="none" strike="noStrike" dirty="0">
                        <a:solidFill>
                          <a:srgbClr val="FFFFFF"/>
                        </a:solidFill>
                        <a:effectLst/>
                        <a:latin typeface="Calibri"/>
                      </a:endParaRPr>
                    </a:p>
                  </a:txBody>
                  <a:tcPr marL="11923" marR="11923" marT="119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tc hMerge="1">
                  <a:txBody>
                    <a:bodyPr/>
                    <a:lstStyle/>
                    <a:p>
                      <a:pPr algn="ctr" fontAlgn="ctr"/>
                      <a:endParaRPr lang="en-US" sz="800" b="0" i="0" u="none" strike="noStrike" dirty="0">
                        <a:solidFill>
                          <a:srgbClr val="FFFFFF"/>
                        </a:solidFill>
                        <a:effectLst/>
                        <a:latin typeface="Calibri"/>
                      </a:endParaRPr>
                    </a:p>
                  </a:txBody>
                  <a:tcPr marL="11923" marR="11923" marT="1192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5959"/>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3053552" y="2318104"/>
            <a:ext cx="7317101" cy="432936"/>
          </a:xfrm>
          <a:prstGeom prst="rect">
            <a:avLst/>
          </a:prstGeom>
          <a:gradFill>
            <a:gsLst>
              <a:gs pos="0">
                <a:schemeClr val="accent5">
                  <a:lumMod val="20000"/>
                  <a:lumOff val="80000"/>
                </a:schemeClr>
              </a:gs>
              <a:gs pos="36000">
                <a:srgbClr val="D7E4BE"/>
              </a:gs>
              <a:gs pos="74000">
                <a:srgbClr val="D7E4BE"/>
              </a:gs>
              <a:gs pos="100000">
                <a:schemeClr val="accent5">
                  <a:lumMod val="20000"/>
                  <a:lumOff val="80000"/>
                </a:schemeClr>
              </a:gs>
            </a:gsLst>
            <a:lin ang="5400000" scaled="1"/>
          </a:gradFill>
        </p:spPr>
        <p:txBody>
          <a:bodyPr lIns="0" tIns="0" rIns="0" bIns="0" anchor="ctr"/>
          <a:lstStyle/>
          <a:p>
            <a:pPr algn="ctr">
              <a:defRPr/>
            </a:pPr>
            <a:r>
              <a:rPr lang="en-US" sz="1999" dirty="0">
                <a:solidFill>
                  <a:srgbClr val="7030A0"/>
                </a:solidFill>
                <a:latin typeface="Arial"/>
                <a:cs typeface="Arial"/>
              </a:rPr>
              <a:t>Business View, Identifying, Monetizing, Informing</a:t>
            </a:r>
          </a:p>
        </p:txBody>
      </p:sp>
      <p:sp>
        <p:nvSpPr>
          <p:cNvPr id="10" name="Rectangle 9"/>
          <p:cNvSpPr/>
          <p:nvPr/>
        </p:nvSpPr>
        <p:spPr>
          <a:xfrm>
            <a:off x="3053552" y="2771657"/>
            <a:ext cx="7301515" cy="529673"/>
          </a:xfrm>
          <a:prstGeom prst="rect">
            <a:avLst/>
          </a:prstGeom>
          <a:gradFill>
            <a:gsLst>
              <a:gs pos="0">
                <a:schemeClr val="accent5">
                  <a:lumMod val="20000"/>
                  <a:lumOff val="80000"/>
                </a:schemeClr>
              </a:gs>
              <a:gs pos="36000">
                <a:srgbClr val="8EB5E3"/>
              </a:gs>
              <a:gs pos="74000">
                <a:srgbClr val="8EB5E3"/>
              </a:gs>
              <a:gs pos="100000">
                <a:schemeClr val="accent5">
                  <a:lumMod val="20000"/>
                  <a:lumOff val="80000"/>
                </a:schemeClr>
              </a:gs>
            </a:gsLst>
            <a:lin ang="5400000" scaled="1"/>
          </a:gradFill>
        </p:spPr>
        <p:txBody>
          <a:bodyPr lIns="0" tIns="0" rIns="0" bIns="0" anchor="ctr"/>
          <a:lstStyle/>
          <a:p>
            <a:pPr algn="ctr">
              <a:defRPr/>
            </a:pPr>
            <a:r>
              <a:rPr lang="en-US" sz="1799" dirty="0">
                <a:solidFill>
                  <a:srgbClr val="7030A0"/>
                </a:solidFill>
                <a:latin typeface="Arial"/>
                <a:cs typeface="Arial"/>
              </a:rPr>
              <a:t>Usage View, Understanding the SoS from Operational Perspective</a:t>
            </a:r>
          </a:p>
        </p:txBody>
      </p:sp>
      <p:sp>
        <p:nvSpPr>
          <p:cNvPr id="11" name="Rectangle 10"/>
          <p:cNvSpPr/>
          <p:nvPr/>
        </p:nvSpPr>
        <p:spPr>
          <a:xfrm>
            <a:off x="3028178" y="3302916"/>
            <a:ext cx="7367849" cy="567733"/>
          </a:xfrm>
          <a:prstGeom prst="rect">
            <a:avLst/>
          </a:prstGeom>
          <a:gradFill>
            <a:gsLst>
              <a:gs pos="0">
                <a:schemeClr val="accent5">
                  <a:lumMod val="20000"/>
                  <a:lumOff val="80000"/>
                </a:schemeClr>
              </a:gs>
              <a:gs pos="36000">
                <a:srgbClr val="E7B9B9"/>
              </a:gs>
              <a:gs pos="74000">
                <a:srgbClr val="E7B9B9"/>
              </a:gs>
              <a:gs pos="100000">
                <a:schemeClr val="accent5">
                  <a:lumMod val="20000"/>
                  <a:lumOff val="80000"/>
                </a:schemeClr>
              </a:gs>
            </a:gsLst>
            <a:lin ang="5400000" scaled="1"/>
          </a:gradFill>
        </p:spPr>
        <p:txBody>
          <a:bodyPr lIns="0" tIns="0" rIns="0" bIns="0" anchor="ctr"/>
          <a:lstStyle/>
          <a:p>
            <a:pPr algn="ctr">
              <a:defRPr/>
            </a:pPr>
            <a:r>
              <a:rPr lang="en-US" sz="1799" dirty="0">
                <a:solidFill>
                  <a:srgbClr val="7030A0"/>
                </a:solidFill>
                <a:latin typeface="Arial"/>
                <a:cs typeface="Arial"/>
              </a:rPr>
              <a:t>Functional View, Disruption Identifying Cognitive Services</a:t>
            </a:r>
          </a:p>
        </p:txBody>
      </p:sp>
      <p:sp>
        <p:nvSpPr>
          <p:cNvPr id="12" name="Rectangle 11"/>
          <p:cNvSpPr/>
          <p:nvPr/>
        </p:nvSpPr>
        <p:spPr>
          <a:xfrm>
            <a:off x="3028180" y="3884922"/>
            <a:ext cx="7329787" cy="935650"/>
          </a:xfrm>
          <a:prstGeom prst="rect">
            <a:avLst/>
          </a:prstGeom>
          <a:gradFill>
            <a:gsLst>
              <a:gs pos="0">
                <a:schemeClr val="accent5">
                  <a:lumMod val="20000"/>
                  <a:lumOff val="80000"/>
                </a:schemeClr>
              </a:gs>
              <a:gs pos="36000">
                <a:srgbClr val="FCD7B5"/>
              </a:gs>
              <a:gs pos="74000">
                <a:srgbClr val="FCD7B5"/>
              </a:gs>
              <a:gs pos="100000">
                <a:schemeClr val="accent5">
                  <a:lumMod val="20000"/>
                  <a:lumOff val="80000"/>
                </a:schemeClr>
              </a:gs>
            </a:gsLst>
            <a:lin ang="5400000" scaled="1"/>
          </a:gradFill>
        </p:spPr>
        <p:txBody>
          <a:bodyPr lIns="0" tIns="0" rIns="0" bIns="0" anchor="ctr"/>
          <a:lstStyle/>
          <a:p>
            <a:pPr algn="ctr">
              <a:defRPr/>
            </a:pPr>
            <a:r>
              <a:rPr lang="en-US" sz="1799" dirty="0">
                <a:solidFill>
                  <a:srgbClr val="7030A0"/>
                </a:solidFill>
                <a:latin typeface="Arial"/>
                <a:cs typeface="Arial"/>
              </a:rPr>
              <a:t>Implementation View, Cloud, Analytics and Edge Architecture, Interfaces, Behavior</a:t>
            </a:r>
          </a:p>
        </p:txBody>
      </p:sp>
      <p:sp>
        <p:nvSpPr>
          <p:cNvPr id="13" name="Rectangle 12"/>
          <p:cNvSpPr/>
          <p:nvPr/>
        </p:nvSpPr>
        <p:spPr>
          <a:xfrm>
            <a:off x="3028180" y="4834844"/>
            <a:ext cx="7329787" cy="505886"/>
          </a:xfrm>
          <a:prstGeom prst="rect">
            <a:avLst/>
          </a:prstGeom>
          <a:gradFill>
            <a:gsLst>
              <a:gs pos="0">
                <a:schemeClr val="accent5">
                  <a:lumMod val="20000"/>
                  <a:lumOff val="80000"/>
                </a:schemeClr>
              </a:gs>
              <a:gs pos="36000">
                <a:srgbClr val="B7DFE8"/>
              </a:gs>
              <a:gs pos="74000">
                <a:srgbClr val="B7DFE8"/>
              </a:gs>
              <a:gs pos="100000">
                <a:schemeClr val="accent5">
                  <a:lumMod val="20000"/>
                  <a:lumOff val="80000"/>
                </a:schemeClr>
              </a:gs>
            </a:gsLst>
            <a:lin ang="5400000" scaled="1"/>
          </a:gradFill>
        </p:spPr>
        <p:txBody>
          <a:bodyPr lIns="0" tIns="0" rIns="0" bIns="0" anchor="ctr"/>
          <a:lstStyle/>
          <a:p>
            <a:pPr algn="ctr">
              <a:defRPr/>
            </a:pPr>
            <a:r>
              <a:rPr lang="en-US" sz="1999" dirty="0">
                <a:solidFill>
                  <a:srgbClr val="7030A0"/>
                </a:solidFill>
                <a:latin typeface="Arial"/>
                <a:cs typeface="Arial"/>
              </a:rPr>
              <a:t>Cyber Security Analysis</a:t>
            </a: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916" y="43614"/>
            <a:ext cx="1534988" cy="9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ate Placeholder 3">
            <a:extLst>
              <a:ext uri="{FF2B5EF4-FFF2-40B4-BE49-F238E27FC236}">
                <a16:creationId xmlns:a16="http://schemas.microsoft.com/office/drawing/2014/main" id="{4461DF45-0F7F-467A-9E16-2BE53C3C7452}"/>
              </a:ext>
            </a:extLst>
          </p:cNvPr>
          <p:cNvSpPr>
            <a:spLocks noGrp="1"/>
          </p:cNvSpPr>
          <p:nvPr>
            <p:ph type="dt" sz="half" idx="2"/>
          </p:nvPr>
        </p:nvSpPr>
        <p:spPr>
          <a:xfrm>
            <a:off x="9853243" y="6415122"/>
            <a:ext cx="1929395" cy="364935"/>
          </a:xfrm>
          <a:prstGeom prst="rect">
            <a:avLst/>
          </a:prstGeom>
        </p:spPr>
        <p:txBody>
          <a:bodyPr vert="horz" lIns="91392" tIns="45696" rIns="91392" bIns="45696" rtlCol="0" anchor="ctr"/>
          <a:lstStyle>
            <a:defPPr>
              <a:defRPr lang="en-US"/>
            </a:defPPr>
            <a:lvl1pPr marL="0" algn="r" defTabSz="913943" rtl="0" eaLnBrk="1" latinLnBrk="0" hangingPunct="1">
              <a:defRPr sz="1199" kern="1200">
                <a:solidFill>
                  <a:schemeClr val="tx1">
                    <a:tint val="75000"/>
                  </a:schemeClr>
                </a:solidFill>
                <a:latin typeface="Montserrat" panose="02000505000000020004" pitchFamily="2" charset="0"/>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a:lstStyle>
          <a:p>
            <a:fld id="{D052A4D6-DA43-469D-B534-1F70D17CCF7C}" type="datetime1">
              <a:rPr lang="en-US" smtClean="0"/>
              <a:pPr/>
              <a:t>4/1/2022</a:t>
            </a:fld>
            <a:endParaRPr lang="en-US" dirty="0"/>
          </a:p>
        </p:txBody>
      </p:sp>
      <p:sp>
        <p:nvSpPr>
          <p:cNvPr id="18" name="Slide Number Placeholder 4">
            <a:extLst>
              <a:ext uri="{FF2B5EF4-FFF2-40B4-BE49-F238E27FC236}">
                <a16:creationId xmlns:a16="http://schemas.microsoft.com/office/drawing/2014/main" id="{99266558-5393-45D8-8992-E2C6A6C63D3C}"/>
              </a:ext>
            </a:extLst>
          </p:cNvPr>
          <p:cNvSpPr>
            <a:spLocks noGrp="1"/>
          </p:cNvSpPr>
          <p:nvPr>
            <p:ph type="sldNum" sz="quarter" idx="4"/>
          </p:nvPr>
        </p:nvSpPr>
        <p:spPr>
          <a:xfrm>
            <a:off x="206267" y="6415122"/>
            <a:ext cx="609283" cy="364935"/>
          </a:xfrm>
          <a:prstGeom prst="rect">
            <a:avLst/>
          </a:prstGeom>
        </p:spPr>
        <p:txBody>
          <a:bodyPr vert="horz" lIns="91392" tIns="45696" rIns="91392" bIns="45696" rtlCol="0" anchor="ctr"/>
          <a:lstStyle>
            <a:defPPr>
              <a:defRPr lang="en-US"/>
            </a:defPPr>
            <a:lvl1pPr marL="0" algn="l" defTabSz="913943" rtl="0" eaLnBrk="1" latinLnBrk="0" hangingPunct="1">
              <a:defRPr sz="1199" b="1" kern="1200">
                <a:solidFill>
                  <a:schemeClr val="bg1"/>
                </a:solidFill>
                <a:latin typeface="Arial" panose="020B0604020202020204" pitchFamily="34" charset="0"/>
                <a:ea typeface="+mn-ea"/>
                <a:cs typeface="Arial" panose="020B0604020202020204" pitchFamily="34" charset="0"/>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a:lstStyle>
          <a:p>
            <a:fld id="{CD64BFC3-983F-4B0A-9A55-84A85105ADC0}" type="slidenum">
              <a:rPr lang="en-US" smtClean="0"/>
              <a:pPr/>
              <a:t>20</a:t>
            </a:fld>
            <a:endParaRPr lang="en-US" dirty="0"/>
          </a:p>
        </p:txBody>
      </p:sp>
      <p:sp>
        <p:nvSpPr>
          <p:cNvPr id="19" name="Rectangle 18">
            <a:extLst>
              <a:ext uri="{FF2B5EF4-FFF2-40B4-BE49-F238E27FC236}">
                <a16:creationId xmlns:a16="http://schemas.microsoft.com/office/drawing/2014/main" id="{0B1A1B2F-3850-418C-A477-77F583CEA46E}"/>
              </a:ext>
            </a:extLst>
          </p:cNvPr>
          <p:cNvSpPr/>
          <p:nvPr/>
        </p:nvSpPr>
        <p:spPr>
          <a:xfrm>
            <a:off x="3039571" y="5349548"/>
            <a:ext cx="7337425" cy="506413"/>
          </a:xfrm>
          <a:prstGeom prst="rect">
            <a:avLst/>
          </a:prstGeom>
          <a:gradFill>
            <a:gsLst>
              <a:gs pos="0">
                <a:schemeClr val="accent5">
                  <a:lumMod val="20000"/>
                  <a:lumOff val="80000"/>
                </a:schemeClr>
              </a:gs>
              <a:gs pos="36000">
                <a:srgbClr val="CCC2DA"/>
              </a:gs>
              <a:gs pos="74000">
                <a:srgbClr val="CCC2DA"/>
              </a:gs>
              <a:gs pos="100000">
                <a:schemeClr val="accent5">
                  <a:lumMod val="20000"/>
                  <a:lumOff val="80000"/>
                </a:schemeClr>
              </a:gs>
            </a:gsLst>
            <a:lin ang="5400000" scaled="1"/>
          </a:gradFill>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Arial"/>
              </a:rPr>
              <a:t>Understand project development milestones</a:t>
            </a:r>
          </a:p>
        </p:txBody>
      </p:sp>
      <p:sp>
        <p:nvSpPr>
          <p:cNvPr id="20" name="Rectangle 19">
            <a:extLst>
              <a:ext uri="{FF2B5EF4-FFF2-40B4-BE49-F238E27FC236}">
                <a16:creationId xmlns:a16="http://schemas.microsoft.com/office/drawing/2014/main" id="{A3793BB0-C139-4F8F-95F1-430CBB107A70}"/>
              </a:ext>
            </a:extLst>
          </p:cNvPr>
          <p:cNvSpPr/>
          <p:nvPr/>
        </p:nvSpPr>
        <p:spPr>
          <a:xfrm>
            <a:off x="3039570" y="5759607"/>
            <a:ext cx="7337425" cy="506413"/>
          </a:xfrm>
          <a:prstGeom prst="rect">
            <a:avLst/>
          </a:prstGeom>
          <a:gradFill>
            <a:gsLst>
              <a:gs pos="0">
                <a:schemeClr val="accent5">
                  <a:lumMod val="20000"/>
                  <a:lumOff val="80000"/>
                </a:schemeClr>
              </a:gs>
              <a:gs pos="36000">
                <a:srgbClr val="C5BD97"/>
              </a:gs>
              <a:gs pos="74000">
                <a:srgbClr val="C5BD97"/>
              </a:gs>
              <a:gs pos="100000">
                <a:schemeClr val="accent5">
                  <a:lumMod val="20000"/>
                  <a:lumOff val="80000"/>
                </a:schemeClr>
              </a:gs>
            </a:gsLst>
            <a:lin ang="5400000" scaled="1"/>
          </a:gradFill>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a:ea typeface="+mn-ea"/>
                <a:cs typeface="Arial"/>
              </a:rPr>
              <a:t>Standards compliance </a:t>
            </a:r>
          </a:p>
        </p:txBody>
      </p:sp>
      <p:sp>
        <p:nvSpPr>
          <p:cNvPr id="21" name="Rectangle 20">
            <a:extLst>
              <a:ext uri="{FF2B5EF4-FFF2-40B4-BE49-F238E27FC236}">
                <a16:creationId xmlns:a16="http://schemas.microsoft.com/office/drawing/2014/main" id="{30427349-8499-43EC-B95A-7EBB3414DDF7}"/>
              </a:ext>
            </a:extLst>
          </p:cNvPr>
          <p:cNvSpPr/>
          <p:nvPr/>
        </p:nvSpPr>
        <p:spPr>
          <a:xfrm rot="5400000">
            <a:off x="7978690" y="3887009"/>
            <a:ext cx="3945288" cy="807467"/>
          </a:xfrm>
          <a:prstGeom prst="rect">
            <a:avLst/>
          </a:prstGeom>
          <a:gradFill flip="none" rotWithShape="1">
            <a:gsLst>
              <a:gs pos="0">
                <a:schemeClr val="accent5">
                  <a:lumMod val="20000"/>
                  <a:lumOff val="80000"/>
                </a:schemeClr>
              </a:gs>
              <a:gs pos="36000">
                <a:schemeClr val="accent4">
                  <a:lumMod val="40000"/>
                  <a:lumOff val="60000"/>
                </a:schemeClr>
              </a:gs>
              <a:gs pos="74000">
                <a:schemeClr val="accent4">
                  <a:lumMod val="40000"/>
                  <a:lumOff val="60000"/>
                </a:schemeClr>
              </a:gs>
              <a:gs pos="100000">
                <a:schemeClr val="accent5">
                  <a:lumMod val="20000"/>
                  <a:lumOff val="80000"/>
                </a:schemeClr>
              </a:gs>
            </a:gsLst>
            <a:lin ang="5400000" scaled="0"/>
            <a:tileRect/>
          </a:gradFill>
        </p:spPr>
        <p:txBody>
          <a:bodyPr lIns="0" tIns="0" rIns="0" bIns="0"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7030A0"/>
                </a:solidFill>
                <a:effectLst/>
                <a:uLnTx/>
                <a:uFillTx/>
                <a:latin typeface="Arial" charset="0"/>
                <a:ea typeface="Arial" charset="0"/>
                <a:cs typeface="Arial" charset="0"/>
              </a:rPr>
              <a:t>Traceability across all levels</a:t>
            </a:r>
            <a:endParaRPr kumimoji="0" lang="en-US" altLang="en-US" sz="1400" b="0" i="0" u="none" strike="noStrike" kern="1200" cap="none" spc="0" normalizeH="0" baseline="0" noProof="0" dirty="0">
              <a:ln>
                <a:noFill/>
              </a:ln>
              <a:solidFill>
                <a:srgbClr val="7030A0"/>
              </a:solidFill>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7030A0"/>
              </a:solidFill>
              <a:effectLst/>
              <a:uLnTx/>
              <a:uFillTx/>
              <a:latin typeface="Arial" charset="0"/>
              <a:ea typeface="Arial" charset="0"/>
              <a:cs typeface="Arial" charset="0"/>
            </a:endParaRPr>
          </a:p>
        </p:txBody>
      </p:sp>
      <p:sp>
        <p:nvSpPr>
          <p:cNvPr id="22" name="Rectangle 21">
            <a:extLst>
              <a:ext uri="{FF2B5EF4-FFF2-40B4-BE49-F238E27FC236}">
                <a16:creationId xmlns:a16="http://schemas.microsoft.com/office/drawing/2014/main" id="{2E030100-7E4B-4FA2-85A3-BDD8253588D9}"/>
              </a:ext>
            </a:extLst>
          </p:cNvPr>
          <p:cNvSpPr/>
          <p:nvPr/>
        </p:nvSpPr>
        <p:spPr>
          <a:xfrm>
            <a:off x="3507378" y="1153926"/>
            <a:ext cx="574477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Arial" charset="0"/>
                <a:cs typeface="Arial" charset="0"/>
              </a:rPr>
              <a:t>Standard means of expression – model kinds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FF32F548-EB9C-4CA3-B8A2-7A945ED8AE15}"/>
              </a:ext>
            </a:extLst>
          </p:cNvPr>
          <p:cNvSpPr/>
          <p:nvPr/>
        </p:nvSpPr>
        <p:spPr>
          <a:xfrm rot="16200000">
            <a:off x="358102" y="3721603"/>
            <a:ext cx="24609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Arial" charset="0"/>
                <a:cs typeface="Arial" charset="0"/>
              </a:rPr>
              <a:t>Different Domains</a:t>
            </a:r>
          </a:p>
        </p:txBody>
      </p:sp>
      <p:sp>
        <p:nvSpPr>
          <p:cNvPr id="14" name="Rectangle 13"/>
          <p:cNvSpPr/>
          <p:nvPr/>
        </p:nvSpPr>
        <p:spPr>
          <a:xfrm>
            <a:off x="8580233" y="2318099"/>
            <a:ext cx="967367" cy="3850439"/>
          </a:xfrm>
          <a:prstGeom prst="rect">
            <a:avLst/>
          </a:prstGeom>
          <a:gradFill flip="none" rotWithShape="1">
            <a:gsLst>
              <a:gs pos="0">
                <a:schemeClr val="accent5">
                  <a:lumMod val="20000"/>
                  <a:lumOff val="80000"/>
                </a:schemeClr>
              </a:gs>
              <a:gs pos="36000">
                <a:schemeClr val="accent4">
                  <a:lumMod val="40000"/>
                  <a:lumOff val="60000"/>
                </a:schemeClr>
              </a:gs>
              <a:gs pos="74000">
                <a:schemeClr val="accent4">
                  <a:lumMod val="40000"/>
                  <a:lumOff val="60000"/>
                </a:schemeClr>
              </a:gs>
              <a:gs pos="100000">
                <a:schemeClr val="accent5">
                  <a:lumMod val="20000"/>
                  <a:lumOff val="80000"/>
                </a:schemeClr>
              </a:gs>
            </a:gsLst>
            <a:lin ang="10800000" scaled="1"/>
            <a:tileRect/>
          </a:gradFill>
        </p:spPr>
        <p:txBody>
          <a:bodyPr lIns="0" tIns="0" rIns="0" bIns="0"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598" dirty="0">
                <a:solidFill>
                  <a:srgbClr val="7030A0"/>
                </a:solidFill>
                <a:ea typeface="Arial" charset="0"/>
                <a:cs typeface="Arial" charset="0"/>
              </a:rPr>
              <a:t>As-Is</a:t>
            </a:r>
          </a:p>
          <a:p>
            <a:pPr algn="ctr"/>
            <a:r>
              <a:rPr lang="en-US" altLang="en-US" sz="1598" dirty="0">
                <a:solidFill>
                  <a:srgbClr val="7030A0"/>
                </a:solidFill>
                <a:ea typeface="Arial" charset="0"/>
                <a:cs typeface="Arial" charset="0"/>
              </a:rPr>
              <a:t>To-Be</a:t>
            </a:r>
          </a:p>
          <a:p>
            <a:pPr algn="ctr"/>
            <a:endParaRPr lang="en-US" altLang="en-US" sz="1598" dirty="0">
              <a:solidFill>
                <a:srgbClr val="7030A0"/>
              </a:solidFill>
              <a:ea typeface="Arial" charset="0"/>
              <a:cs typeface="Arial" charset="0"/>
            </a:endParaRPr>
          </a:p>
          <a:p>
            <a:pPr algn="ctr"/>
            <a:r>
              <a:rPr lang="en-US" altLang="en-US" sz="1598" dirty="0">
                <a:solidFill>
                  <a:srgbClr val="7030A0"/>
                </a:solidFill>
                <a:ea typeface="Arial" charset="0"/>
                <a:cs typeface="Arial" charset="0"/>
              </a:rPr>
              <a:t>Planning </a:t>
            </a:r>
          </a:p>
          <a:p>
            <a:pPr algn="ctr"/>
            <a:endParaRPr lang="en-US" altLang="en-US" sz="1598" dirty="0">
              <a:solidFill>
                <a:srgbClr val="7030A0"/>
              </a:solidFill>
              <a:ea typeface="Arial" charset="0"/>
              <a:cs typeface="Arial" charset="0"/>
            </a:endParaRPr>
          </a:p>
          <a:p>
            <a:pPr algn="ctr"/>
            <a:endParaRPr lang="en-US" altLang="en-US" sz="1598" dirty="0">
              <a:solidFill>
                <a:srgbClr val="7030A0"/>
              </a:solidFill>
              <a:ea typeface="Arial" charset="0"/>
              <a:cs typeface="Arial" charset="0"/>
            </a:endParaRPr>
          </a:p>
          <a:p>
            <a:pPr algn="ctr"/>
            <a:r>
              <a:rPr lang="en-US" altLang="en-US" sz="1398" dirty="0">
                <a:solidFill>
                  <a:srgbClr val="7030A0"/>
                </a:solidFill>
                <a:ea typeface="Arial" charset="0"/>
                <a:cs typeface="Arial" charset="0"/>
              </a:rPr>
              <a:t>Continuous</a:t>
            </a:r>
          </a:p>
          <a:p>
            <a:pPr algn="ctr"/>
            <a:endParaRPr lang="en-US" altLang="en-US" sz="1398" dirty="0">
              <a:solidFill>
                <a:srgbClr val="7030A0"/>
              </a:solidFill>
              <a:ea typeface="Arial" charset="0"/>
              <a:cs typeface="Arial" charset="0"/>
            </a:endParaRPr>
          </a:p>
          <a:p>
            <a:pPr algn="ctr"/>
            <a:r>
              <a:rPr lang="en-US" altLang="en-US" sz="1398" dirty="0">
                <a:solidFill>
                  <a:srgbClr val="7030A0"/>
                </a:solidFill>
                <a:ea typeface="Arial" charset="0"/>
                <a:cs typeface="Arial" charset="0"/>
              </a:rPr>
              <a:t>Availability</a:t>
            </a:r>
          </a:p>
          <a:p>
            <a:pPr algn="ctr"/>
            <a:endParaRPr lang="en-US" altLang="en-US" sz="1598" dirty="0">
              <a:solidFill>
                <a:srgbClr val="7030A0"/>
              </a:solidFill>
              <a:ea typeface="Arial" charset="0"/>
              <a:cs typeface="Arial" charset="0"/>
            </a:endParaRPr>
          </a:p>
        </p:txBody>
      </p:sp>
      <p:sp>
        <p:nvSpPr>
          <p:cNvPr id="15" name="Rectangle 14"/>
          <p:cNvSpPr/>
          <p:nvPr/>
        </p:nvSpPr>
        <p:spPr>
          <a:xfrm>
            <a:off x="5597251" y="2318099"/>
            <a:ext cx="1146569" cy="3850439"/>
          </a:xfrm>
          <a:prstGeom prst="rect">
            <a:avLst/>
          </a:prstGeom>
          <a:gradFill flip="none" rotWithShape="1">
            <a:gsLst>
              <a:gs pos="0">
                <a:schemeClr val="accent5">
                  <a:lumMod val="20000"/>
                  <a:lumOff val="80000"/>
                </a:schemeClr>
              </a:gs>
              <a:gs pos="36000">
                <a:srgbClr val="BFBFBF"/>
              </a:gs>
              <a:gs pos="73000">
                <a:srgbClr val="BFBFBF"/>
              </a:gs>
              <a:gs pos="100000">
                <a:schemeClr val="accent5">
                  <a:lumMod val="20000"/>
                  <a:lumOff val="80000"/>
                </a:schemeClr>
              </a:gs>
            </a:gsLst>
            <a:lin ang="0" scaled="1"/>
            <a:tileRect/>
          </a:gradFill>
        </p:spPr>
        <p:txBody>
          <a:bodyPr lIns="0" tIns="0" rIns="0" bIns="0"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598" dirty="0">
                <a:solidFill>
                  <a:srgbClr val="7030A0"/>
                </a:solidFill>
                <a:ea typeface="Arial" charset="0"/>
                <a:cs typeface="Arial" charset="0"/>
              </a:rPr>
              <a:t>Data in all forms</a:t>
            </a:r>
          </a:p>
        </p:txBody>
      </p:sp>
      <p:sp>
        <p:nvSpPr>
          <p:cNvPr id="24" name="Footer Placeholder 4">
            <a:extLst>
              <a:ext uri="{FF2B5EF4-FFF2-40B4-BE49-F238E27FC236}">
                <a16:creationId xmlns:a16="http://schemas.microsoft.com/office/drawing/2014/main" id="{0C293092-F3B4-46E0-BBB8-ADAF34278F1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Copyright © 2021  OMG. All rights reserved.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27756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par>
                          <p:cTn id="40" fill="hold">
                            <p:stCondLst>
                              <p:cond delay="1000"/>
                            </p:stCondLst>
                            <p:childTnLst>
                              <p:par>
                                <p:cTn id="41" presetID="10" presetClass="exit" presetSubtype="0" fill="hold" grpId="1"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par>
                          <p:cTn id="44" fill="hold">
                            <p:stCondLst>
                              <p:cond delay="1500"/>
                            </p:stCondLst>
                            <p:childTnLst>
                              <p:par>
                                <p:cTn id="45" presetID="10" presetClass="exit" presetSubtype="0" fill="hold" grpId="1" nodeType="after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p:stCondLst>
                              <p:cond delay="2000"/>
                            </p:stCondLst>
                            <p:childTnLst>
                              <p:par>
                                <p:cTn id="49" presetID="10" presetClass="exit" presetSubtype="0" fill="hold" grpId="1" nodeType="after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9" grpId="0" animBg="1"/>
      <p:bldP spid="20" grpId="0" animBg="1"/>
      <p:bldP spid="21"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Example Problem: Austin Energy</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203200" y="1219201"/>
            <a:ext cx="3946952" cy="5181600"/>
          </a:xfrm>
        </p:spPr>
        <p:txBody>
          <a:bodyPr>
            <a:normAutofit/>
          </a:bodyPr>
          <a:lstStyle/>
          <a:p>
            <a:r>
              <a:rPr lang="en-US" dirty="0"/>
              <a:t>Austin Energy is a vertically integrated utility</a:t>
            </a:r>
          </a:p>
          <a:p>
            <a:pPr lvl="1"/>
            <a:r>
              <a:rPr lang="en-US" dirty="0"/>
              <a:t>AE Generates power</a:t>
            </a:r>
          </a:p>
          <a:p>
            <a:pPr lvl="1"/>
            <a:r>
              <a:rPr lang="en-US" dirty="0"/>
              <a:t>Sells to the wholesale market</a:t>
            </a:r>
          </a:p>
          <a:p>
            <a:pPr lvl="1"/>
            <a:r>
              <a:rPr lang="en-US" dirty="0"/>
              <a:t>Wholesaler sets the price</a:t>
            </a:r>
          </a:p>
          <a:p>
            <a:pPr lvl="1"/>
            <a:r>
              <a:rPr lang="en-US" dirty="0"/>
              <a:t>AE buys back needed power</a:t>
            </a:r>
          </a:p>
          <a:p>
            <a:pPr lvl="1"/>
            <a:r>
              <a:rPr lang="en-US" dirty="0"/>
              <a:t>AE distributes to its customers</a:t>
            </a:r>
          </a:p>
          <a:p>
            <a:endParaRPr lang="en-US" dirty="0"/>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21</a:t>
            </a:fld>
            <a:endParaRPr lang="en-US"/>
          </a:p>
        </p:txBody>
      </p:sp>
      <p:pic>
        <p:nvPicPr>
          <p:cNvPr id="6146" name="Picture 2">
            <a:extLst>
              <a:ext uri="{FF2B5EF4-FFF2-40B4-BE49-F238E27FC236}">
                <a16:creationId xmlns:a16="http://schemas.microsoft.com/office/drawing/2014/main" id="{4BDA671C-9903-4134-8C4A-5D51479D0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152" y="1265238"/>
            <a:ext cx="778123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02105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High Level Concept Diagram</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203200" y="1219201"/>
            <a:ext cx="4216400" cy="4830763"/>
          </a:xfrm>
        </p:spPr>
        <p:txBody>
          <a:bodyPr/>
          <a:lstStyle/>
          <a:p>
            <a:r>
              <a:rPr lang="en-US" dirty="0"/>
              <a:t>Generic diagram communicating concepts</a:t>
            </a:r>
          </a:p>
          <a:p>
            <a:r>
              <a:rPr lang="en-US" dirty="0"/>
              <a:t>Shows conceptual relationships between entities</a:t>
            </a:r>
          </a:p>
          <a:p>
            <a:r>
              <a:rPr lang="en-US" dirty="0"/>
              <a:t>Used to communicate with stakeholders</a:t>
            </a:r>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22</a:t>
            </a:fld>
            <a:endParaRPr lang="en-US"/>
          </a:p>
        </p:txBody>
      </p:sp>
      <p:pic>
        <p:nvPicPr>
          <p:cNvPr id="7170" name="Picture 1">
            <a:extLst>
              <a:ext uri="{FF2B5EF4-FFF2-40B4-BE49-F238E27FC236}">
                <a16:creationId xmlns:a16="http://schemas.microsoft.com/office/drawing/2014/main" id="{46898D3D-B105-4E28-B5A9-162B94BB8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90600"/>
            <a:ext cx="7816584" cy="54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8571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Energy Grid System of Systems Capabilities</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203199" y="1219201"/>
            <a:ext cx="5828585" cy="4830763"/>
          </a:xfrm>
        </p:spPr>
        <p:txBody>
          <a:bodyPr/>
          <a:lstStyle/>
          <a:p>
            <a:r>
              <a:rPr lang="en-US" dirty="0"/>
              <a:t>Capabilities define what the enterprise can accomplish without specifying how</a:t>
            </a:r>
          </a:p>
          <a:p>
            <a:r>
              <a:rPr lang="en-US" dirty="0"/>
              <a:t>Enable desired effects and outcomes (Later)</a:t>
            </a:r>
          </a:p>
          <a:p>
            <a:r>
              <a:rPr lang="en-US" dirty="0"/>
              <a:t>Define purpose of the enterprise</a:t>
            </a:r>
          </a:p>
          <a:p>
            <a:r>
              <a:rPr lang="en-US" dirty="0"/>
              <a:t>Capabilities are realized by systems (Next)</a:t>
            </a:r>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23</a:t>
            </a:fld>
            <a:endParaRPr lang="en-US"/>
          </a:p>
        </p:txBody>
      </p:sp>
      <p:pic>
        <p:nvPicPr>
          <p:cNvPr id="7" name="Picture 6">
            <a:extLst>
              <a:ext uri="{FF2B5EF4-FFF2-40B4-BE49-F238E27FC236}">
                <a16:creationId xmlns:a16="http://schemas.microsoft.com/office/drawing/2014/main" id="{21AB41A7-1A6E-494C-9FF7-81F5F0DF9FC9}"/>
              </a:ext>
            </a:extLst>
          </p:cNvPr>
          <p:cNvPicPr>
            <a:picLocks noChangeAspect="1"/>
          </p:cNvPicPr>
          <p:nvPr/>
        </p:nvPicPr>
        <p:blipFill>
          <a:blip r:embed="rId2"/>
          <a:stretch>
            <a:fillRect/>
          </a:stretch>
        </p:blipFill>
        <p:spPr>
          <a:xfrm>
            <a:off x="5747008" y="911470"/>
            <a:ext cx="6140192" cy="5336930"/>
          </a:xfrm>
          <a:prstGeom prst="rect">
            <a:avLst/>
          </a:prstGeom>
        </p:spPr>
      </p:pic>
    </p:spTree>
    <p:extLst>
      <p:ext uri="{BB962C8B-B14F-4D97-AF65-F5344CB8AC3E}">
        <p14:creationId xmlns:p14="http://schemas.microsoft.com/office/powerpoint/2010/main" val="27827137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Capabilities and Implementing Resources</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203200" y="1219201"/>
            <a:ext cx="4140200" cy="4830763"/>
          </a:xfrm>
        </p:spPr>
        <p:txBody>
          <a:bodyPr/>
          <a:lstStyle/>
          <a:p>
            <a:r>
              <a:rPr lang="en-US" dirty="0"/>
              <a:t>Systems implement the capability by creating the desired effects</a:t>
            </a:r>
          </a:p>
          <a:p>
            <a:r>
              <a:rPr lang="en-US" dirty="0"/>
              <a:t>Multiple systems implement a capability</a:t>
            </a:r>
          </a:p>
          <a:p>
            <a:r>
              <a:rPr lang="en-US" dirty="0"/>
              <a:t>Capabilities and systems depend on one another</a:t>
            </a:r>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24</a:t>
            </a:fld>
            <a:endParaRPr lang="en-US"/>
          </a:p>
        </p:txBody>
      </p:sp>
      <p:pic>
        <p:nvPicPr>
          <p:cNvPr id="9218" name="Picture 1">
            <a:extLst>
              <a:ext uri="{FF2B5EF4-FFF2-40B4-BE49-F238E27FC236}">
                <a16:creationId xmlns:a16="http://schemas.microsoft.com/office/drawing/2014/main" id="{748B435D-D847-4061-AF20-4333AB1CB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309" y="914401"/>
            <a:ext cx="7907491" cy="548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1586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2488B0-6C8E-4EF5-82EE-69E78112FE71}"/>
              </a:ext>
            </a:extLst>
          </p:cNvPr>
          <p:cNvPicPr>
            <a:picLocks noChangeAspect="1"/>
          </p:cNvPicPr>
          <p:nvPr/>
        </p:nvPicPr>
        <p:blipFill>
          <a:blip r:embed="rId2"/>
          <a:stretch>
            <a:fillRect/>
          </a:stretch>
        </p:blipFill>
        <p:spPr>
          <a:xfrm>
            <a:off x="3048000" y="1159566"/>
            <a:ext cx="9050946" cy="4631634"/>
          </a:xfrm>
          <a:prstGeom prst="rect">
            <a:avLst/>
          </a:prstGeom>
        </p:spPr>
      </p:pic>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Energy System Architecture</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152400" y="1143001"/>
            <a:ext cx="3073400" cy="4906964"/>
          </a:xfrm>
        </p:spPr>
        <p:txBody>
          <a:bodyPr>
            <a:normAutofit/>
          </a:bodyPr>
          <a:lstStyle/>
          <a:p>
            <a:r>
              <a:rPr lang="en-US" sz="2400" dirty="0"/>
              <a:t>System connections and flows</a:t>
            </a:r>
          </a:p>
          <a:p>
            <a:r>
              <a:rPr lang="en-US" sz="2400" dirty="0"/>
              <a:t>Demonstrates the interconnected-ness of the systems </a:t>
            </a:r>
          </a:p>
          <a:p>
            <a:r>
              <a:rPr lang="en-US" sz="2400" dirty="0"/>
              <a:t>Failure of any connection will ultimately affect everything</a:t>
            </a:r>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25</a:t>
            </a:fld>
            <a:endParaRPr lang="en-US"/>
          </a:p>
        </p:txBody>
      </p:sp>
    </p:spTree>
    <p:extLst>
      <p:ext uri="{BB962C8B-B14F-4D97-AF65-F5344CB8AC3E}">
        <p14:creationId xmlns:p14="http://schemas.microsoft.com/office/powerpoint/2010/main" val="63424189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Energy System Risks</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203200" y="1066801"/>
            <a:ext cx="6578600" cy="5334000"/>
          </a:xfrm>
        </p:spPr>
        <p:txBody>
          <a:bodyPr/>
          <a:lstStyle/>
          <a:p>
            <a:r>
              <a:rPr lang="en-US" dirty="0"/>
              <a:t>Risk: The chance or probability that an adverse event will occur. Risk analysis examines probability of risk as well as the adverse effect. </a:t>
            </a:r>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26</a:t>
            </a:fld>
            <a:endParaRPr lang="en-US"/>
          </a:p>
        </p:txBody>
      </p:sp>
      <p:pic>
        <p:nvPicPr>
          <p:cNvPr id="9" name="Picture 8">
            <a:extLst>
              <a:ext uri="{FF2B5EF4-FFF2-40B4-BE49-F238E27FC236}">
                <a16:creationId xmlns:a16="http://schemas.microsoft.com/office/drawing/2014/main" id="{9FC3D8AD-A1EC-48B5-9BB1-1E548F969362}"/>
              </a:ext>
            </a:extLst>
          </p:cNvPr>
          <p:cNvPicPr>
            <a:picLocks noChangeAspect="1"/>
          </p:cNvPicPr>
          <p:nvPr/>
        </p:nvPicPr>
        <p:blipFill>
          <a:blip r:embed="rId2"/>
          <a:stretch>
            <a:fillRect/>
          </a:stretch>
        </p:blipFill>
        <p:spPr>
          <a:xfrm>
            <a:off x="6736080" y="914400"/>
            <a:ext cx="5379720" cy="5333999"/>
          </a:xfrm>
          <a:prstGeom prst="rect">
            <a:avLst/>
          </a:prstGeom>
        </p:spPr>
      </p:pic>
    </p:spTree>
    <p:extLst>
      <p:ext uri="{BB962C8B-B14F-4D97-AF65-F5344CB8AC3E}">
        <p14:creationId xmlns:p14="http://schemas.microsoft.com/office/powerpoint/2010/main" val="144062680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Risks and Affected Resources</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203200" y="1066801"/>
            <a:ext cx="5130800" cy="5334000"/>
          </a:xfrm>
        </p:spPr>
        <p:txBody>
          <a:bodyPr/>
          <a:lstStyle/>
          <a:p>
            <a:r>
              <a:rPr lang="en-US" dirty="0"/>
              <a:t>System Risks and elements they affect</a:t>
            </a:r>
          </a:p>
          <a:p>
            <a:pPr lvl="1"/>
            <a:r>
              <a:rPr lang="en-US" dirty="0"/>
              <a:t>Gas supply failure affects Generation, Transportation, Wholesales, Retail, Driller and Customer.</a:t>
            </a:r>
          </a:p>
          <a:p>
            <a:pPr lvl="1"/>
            <a:r>
              <a:rPr lang="en-US" dirty="0"/>
              <a:t>Frozen Equipment affects almost everything</a:t>
            </a:r>
          </a:p>
          <a:p>
            <a:pPr lvl="1"/>
            <a:r>
              <a:rPr lang="en-US" dirty="0"/>
              <a:t>Lack of ROI affects generation infrastructure</a:t>
            </a:r>
          </a:p>
          <a:p>
            <a:r>
              <a:rPr lang="en-US" dirty="0"/>
              <a:t>So, can we mitigate these risks?</a:t>
            </a:r>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27</a:t>
            </a:fld>
            <a:endParaRPr lang="en-US"/>
          </a:p>
        </p:txBody>
      </p:sp>
      <p:pic>
        <p:nvPicPr>
          <p:cNvPr id="11266" name="Picture 1">
            <a:extLst>
              <a:ext uri="{FF2B5EF4-FFF2-40B4-BE49-F238E27FC236}">
                <a16:creationId xmlns:a16="http://schemas.microsoft.com/office/drawing/2014/main" id="{A6A2D940-69A2-4D2E-A047-2019118B6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183" y="762000"/>
            <a:ext cx="640541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76228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5F31-0944-4781-99F4-9A1F31E6340A}"/>
              </a:ext>
            </a:extLst>
          </p:cNvPr>
          <p:cNvSpPr>
            <a:spLocks noGrp="1"/>
          </p:cNvSpPr>
          <p:nvPr>
            <p:ph type="title"/>
          </p:nvPr>
        </p:nvSpPr>
        <p:spPr/>
        <p:txBody>
          <a:bodyPr/>
          <a:lstStyle/>
          <a:p>
            <a:r>
              <a:rPr lang="en-US" dirty="0"/>
              <a:t>Winterization is Now Mandated</a:t>
            </a:r>
          </a:p>
        </p:txBody>
      </p:sp>
      <p:sp>
        <p:nvSpPr>
          <p:cNvPr id="3" name="Content Placeholder 2">
            <a:extLst>
              <a:ext uri="{FF2B5EF4-FFF2-40B4-BE49-F238E27FC236}">
                <a16:creationId xmlns:a16="http://schemas.microsoft.com/office/drawing/2014/main" id="{6555A2D0-BC0C-4197-8B27-D6BA45A38617}"/>
              </a:ext>
            </a:extLst>
          </p:cNvPr>
          <p:cNvSpPr>
            <a:spLocks noGrp="1"/>
          </p:cNvSpPr>
          <p:nvPr>
            <p:ph idx="1"/>
          </p:nvPr>
        </p:nvSpPr>
        <p:spPr>
          <a:xfrm>
            <a:off x="203200" y="1011949"/>
            <a:ext cx="10972800" cy="5465051"/>
          </a:xfrm>
        </p:spPr>
        <p:txBody>
          <a:bodyPr>
            <a:normAutofit lnSpcReduction="10000"/>
          </a:bodyPr>
          <a:lstStyle/>
          <a:p>
            <a:r>
              <a:rPr lang="en-US" sz="2400" dirty="0">
                <a:effectLst/>
                <a:latin typeface="Times New Roman" panose="02020603050405020304" pitchFamily="18" charset="0"/>
                <a:ea typeface="MS Mincho" panose="02020609040205080304" pitchFamily="49" charset="-128"/>
              </a:rPr>
              <a:t>On June 8, 2021, Texas Governor Greg Abbott signed Senate Bill 2 and Senate Bill 3 to reform the Electric Reliability Council of Texas (ERCOT). "A top priority that we had this legislative session was to fix the power to prevent any other power grid failure in the future," "The legislature passed comprehensive reforms to fix all of the flaws that led to the power failure. "Senate Bill 3 (SB3) requires electricity providers operating on the ERCOT grid to weatherize their equipment and improve communication during outages by creating an alert system. Abbott said the new legislation targeted weather for all seasons. (Fung, 2021)</a:t>
            </a:r>
          </a:p>
          <a:p>
            <a:r>
              <a:rPr lang="en-US" sz="2400" dirty="0">
                <a:latin typeface="Times New Roman" panose="02020603050405020304" pitchFamily="18" charset="0"/>
                <a:ea typeface="MS Mincho" panose="02020609040205080304" pitchFamily="49" charset="-128"/>
              </a:rPr>
              <a:t>So, how does this change the business case?</a:t>
            </a:r>
          </a:p>
          <a:p>
            <a:r>
              <a:rPr lang="en-US" sz="2400" dirty="0">
                <a:latin typeface="Times New Roman" panose="02020603050405020304" pitchFamily="18" charset="0"/>
                <a:ea typeface="MS Mincho" panose="02020609040205080304" pitchFamily="49" charset="-128"/>
              </a:rPr>
              <a:t>What systems are affected?</a:t>
            </a:r>
          </a:p>
          <a:p>
            <a:r>
              <a:rPr lang="en-US" sz="2400" dirty="0">
                <a:latin typeface="Times New Roman" panose="02020603050405020304" pitchFamily="18" charset="0"/>
                <a:ea typeface="MS Mincho" panose="02020609040205080304" pitchFamily="49" charset="-128"/>
              </a:rPr>
              <a:t>How does this change the architecture?</a:t>
            </a:r>
          </a:p>
          <a:p>
            <a:r>
              <a:rPr lang="en-US" sz="2400" dirty="0">
                <a:effectLst/>
                <a:latin typeface="Times New Roman" panose="02020603050405020304" pitchFamily="18" charset="0"/>
                <a:ea typeface="MS Mincho" panose="02020609040205080304" pitchFamily="49" charset="-128"/>
              </a:rPr>
              <a:t>How do we demonstrate ROI on winterization?</a:t>
            </a:r>
          </a:p>
          <a:p>
            <a:r>
              <a:rPr lang="en-US" sz="2400" dirty="0">
                <a:latin typeface="Times New Roman" panose="02020603050405020304" pitchFamily="18" charset="0"/>
                <a:ea typeface="MS Mincho" panose="02020609040205080304" pitchFamily="49" charset="-128"/>
              </a:rPr>
              <a:t>How do we model this?</a:t>
            </a:r>
            <a:endParaRPr lang="en-US" sz="2400" dirty="0">
              <a:effectLst/>
              <a:latin typeface="Times New Roman" panose="02020603050405020304" pitchFamily="18" charset="0"/>
              <a:ea typeface="MS Mincho" panose="02020609040205080304" pitchFamily="49" charset="-128"/>
            </a:endParaRPr>
          </a:p>
        </p:txBody>
      </p:sp>
      <p:sp>
        <p:nvSpPr>
          <p:cNvPr id="4" name="Date Placeholder 3">
            <a:extLst>
              <a:ext uri="{FF2B5EF4-FFF2-40B4-BE49-F238E27FC236}">
                <a16:creationId xmlns:a16="http://schemas.microsoft.com/office/drawing/2014/main" id="{97229870-2A8A-44F5-BC89-2EE9D855EDE7}"/>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AD5F795B-9F98-4EB0-ABB7-14452A128350}"/>
              </a:ext>
            </a:extLst>
          </p:cNvPr>
          <p:cNvSpPr>
            <a:spLocks noGrp="1"/>
          </p:cNvSpPr>
          <p:nvPr>
            <p:ph type="sldNum" sz="quarter" idx="12"/>
          </p:nvPr>
        </p:nvSpPr>
        <p:spPr/>
        <p:txBody>
          <a:bodyPr/>
          <a:lstStyle/>
          <a:p>
            <a:fld id="{CD64BFC3-983F-4B0A-9A55-84A85105ADC0}" type="slidenum">
              <a:rPr lang="en-US" smtClean="0"/>
              <a:pPr/>
              <a:t>28</a:t>
            </a:fld>
            <a:endParaRPr lang="en-US"/>
          </a:p>
        </p:txBody>
      </p:sp>
    </p:spTree>
    <p:extLst>
      <p:ext uri="{BB962C8B-B14F-4D97-AF65-F5344CB8AC3E}">
        <p14:creationId xmlns:p14="http://schemas.microsoft.com/office/powerpoint/2010/main" val="127246221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0BAD-D338-4F31-9F20-2FE0FD932B24}"/>
              </a:ext>
            </a:extLst>
          </p:cNvPr>
          <p:cNvSpPr>
            <a:spLocks noGrp="1"/>
          </p:cNvSpPr>
          <p:nvPr>
            <p:ph type="title"/>
          </p:nvPr>
        </p:nvSpPr>
        <p:spPr/>
        <p:txBody>
          <a:bodyPr/>
          <a:lstStyle/>
          <a:p>
            <a:r>
              <a:rPr lang="en-US" dirty="0"/>
              <a:t>Definition of Concepts</a:t>
            </a:r>
          </a:p>
        </p:txBody>
      </p:sp>
      <p:graphicFrame>
        <p:nvGraphicFramePr>
          <p:cNvPr id="6" name="Content Placeholder 5">
            <a:extLst>
              <a:ext uri="{FF2B5EF4-FFF2-40B4-BE49-F238E27FC236}">
                <a16:creationId xmlns:a16="http://schemas.microsoft.com/office/drawing/2014/main" id="{EFE96C87-F7E0-4502-9313-CC1AF5D93CF9}"/>
              </a:ext>
            </a:extLst>
          </p:cNvPr>
          <p:cNvGraphicFramePr>
            <a:graphicFrameLocks noGrp="1"/>
          </p:cNvGraphicFramePr>
          <p:nvPr>
            <p:ph idx="1"/>
            <p:extLst>
              <p:ext uri="{D42A27DB-BD31-4B8C-83A1-F6EECF244321}">
                <p14:modId xmlns:p14="http://schemas.microsoft.com/office/powerpoint/2010/main" val="710278187"/>
              </p:ext>
            </p:extLst>
          </p:nvPr>
        </p:nvGraphicFramePr>
        <p:xfrm>
          <a:off x="1371600" y="1447800"/>
          <a:ext cx="9448800" cy="4638208"/>
        </p:xfrm>
        <a:graphic>
          <a:graphicData uri="http://schemas.openxmlformats.org/drawingml/2006/table">
            <a:tbl>
              <a:tblPr firstRow="1" firstCol="1" bandRow="1">
                <a:tableStyleId>{5C22544A-7EE6-4342-B048-85BDC9FD1C3A}</a:tableStyleId>
              </a:tblPr>
              <a:tblGrid>
                <a:gridCol w="2172049">
                  <a:extLst>
                    <a:ext uri="{9D8B030D-6E8A-4147-A177-3AD203B41FA5}">
                      <a16:colId xmlns:a16="http://schemas.microsoft.com/office/drawing/2014/main" val="484420813"/>
                    </a:ext>
                  </a:extLst>
                </a:gridCol>
                <a:gridCol w="571151">
                  <a:extLst>
                    <a:ext uri="{9D8B030D-6E8A-4147-A177-3AD203B41FA5}">
                      <a16:colId xmlns:a16="http://schemas.microsoft.com/office/drawing/2014/main" val="1144739138"/>
                    </a:ext>
                  </a:extLst>
                </a:gridCol>
                <a:gridCol w="6705600">
                  <a:extLst>
                    <a:ext uri="{9D8B030D-6E8A-4147-A177-3AD203B41FA5}">
                      <a16:colId xmlns:a16="http://schemas.microsoft.com/office/drawing/2014/main" val="4098662153"/>
                    </a:ext>
                  </a:extLst>
                </a:gridCol>
              </a:tblGrid>
              <a:tr h="417036">
                <a:tc>
                  <a:txBody>
                    <a:bodyPr/>
                    <a:lstStyle/>
                    <a:p>
                      <a:pPr marL="0" marR="0" algn="ctr">
                        <a:lnSpc>
                          <a:spcPct val="107000"/>
                        </a:lnSpc>
                        <a:spcBef>
                          <a:spcPts val="0"/>
                        </a:spcBef>
                        <a:spcAft>
                          <a:spcPts val="0"/>
                        </a:spcAft>
                      </a:pPr>
                      <a:r>
                        <a:rPr lang="en-US" sz="3200">
                          <a:effectLst/>
                        </a:rPr>
                        <a:t>Concept</a:t>
                      </a:r>
                      <a:endParaRPr lang="en-US" sz="2800">
                        <a:effectLst/>
                        <a:latin typeface="Times New Roman" panose="02020603050405020304" pitchFamily="18" charset="0"/>
                        <a:ea typeface="MS Mincho" panose="02020609040205080304" pitchFamily="49" charset="-128"/>
                      </a:endParaRPr>
                    </a:p>
                  </a:txBody>
                  <a:tcPr marL="68580" marR="68580" marT="0" marB="0"/>
                </a:tc>
                <a:tc gridSpan="2">
                  <a:txBody>
                    <a:bodyPr/>
                    <a:lstStyle/>
                    <a:p>
                      <a:pPr marL="0" marR="0" algn="ctr">
                        <a:lnSpc>
                          <a:spcPct val="107000"/>
                        </a:lnSpc>
                        <a:spcBef>
                          <a:spcPts val="0"/>
                        </a:spcBef>
                        <a:spcAft>
                          <a:spcPts val="0"/>
                        </a:spcAft>
                      </a:pPr>
                      <a:r>
                        <a:rPr lang="en-US" sz="3200">
                          <a:effectLst/>
                        </a:rPr>
                        <a:t>Definition</a:t>
                      </a:r>
                      <a:endParaRPr lang="en-US" sz="280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extLst>
                  <a:ext uri="{0D108BD9-81ED-4DB2-BD59-A6C34878D82A}">
                    <a16:rowId xmlns:a16="http://schemas.microsoft.com/office/drawing/2014/main" val="2199957577"/>
                  </a:ext>
                </a:extLst>
              </a:tr>
              <a:tr h="357618">
                <a:tc gridSpan="2">
                  <a:txBody>
                    <a:bodyPr/>
                    <a:lstStyle/>
                    <a:p>
                      <a:pPr marL="0" marR="0" algn="just">
                        <a:lnSpc>
                          <a:spcPct val="107000"/>
                        </a:lnSpc>
                        <a:spcBef>
                          <a:spcPts val="0"/>
                        </a:spcBef>
                        <a:spcAft>
                          <a:spcPts val="0"/>
                        </a:spcAft>
                      </a:pPr>
                      <a:r>
                        <a:rPr lang="en-US" sz="2800" dirty="0">
                          <a:effectLst/>
                        </a:rPr>
                        <a:t>Driver*</a:t>
                      </a:r>
                      <a:endParaRPr lang="en-US" sz="2800" dirty="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dirty="0">
                          <a:effectLst/>
                        </a:rPr>
                        <a:t>Thing that forces us to work or act; that which urges you forward</a:t>
                      </a:r>
                      <a:endParaRPr lang="en-US" sz="2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6152281"/>
                  </a:ext>
                </a:extLst>
              </a:tr>
              <a:tr h="611158">
                <a:tc gridSpan="2">
                  <a:txBody>
                    <a:bodyPr/>
                    <a:lstStyle/>
                    <a:p>
                      <a:pPr marL="0" marR="0" algn="just">
                        <a:lnSpc>
                          <a:spcPct val="107000"/>
                        </a:lnSpc>
                        <a:spcBef>
                          <a:spcPts val="0"/>
                        </a:spcBef>
                        <a:spcAft>
                          <a:spcPts val="0"/>
                        </a:spcAft>
                      </a:pPr>
                      <a:r>
                        <a:rPr lang="en-US" sz="2800" dirty="0">
                          <a:effectLst/>
                        </a:rPr>
                        <a:t>Challenge*</a:t>
                      </a:r>
                      <a:endParaRPr lang="en-US" sz="2800" dirty="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dirty="0">
                          <a:effectLst/>
                        </a:rPr>
                        <a:t>A demanding or stimulating situation; a call to engage in a contest or fight</a:t>
                      </a:r>
                      <a:endParaRPr lang="en-US" sz="2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90817649"/>
                  </a:ext>
                </a:extLst>
              </a:tr>
              <a:tr h="357618">
                <a:tc gridSpan="2">
                  <a:txBody>
                    <a:bodyPr/>
                    <a:lstStyle/>
                    <a:p>
                      <a:pPr marL="0" marR="0" algn="just">
                        <a:lnSpc>
                          <a:spcPct val="107000"/>
                        </a:lnSpc>
                        <a:spcBef>
                          <a:spcPts val="0"/>
                        </a:spcBef>
                        <a:spcAft>
                          <a:spcPts val="0"/>
                        </a:spcAft>
                      </a:pPr>
                      <a:r>
                        <a:rPr lang="en-US" sz="2800" dirty="0">
                          <a:effectLst/>
                        </a:rPr>
                        <a:t>Enterprise State*</a:t>
                      </a:r>
                      <a:endParaRPr lang="en-US" sz="2800" dirty="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dirty="0">
                          <a:effectLst/>
                        </a:rPr>
                        <a:t>Condition with respect to circumstances or attributes</a:t>
                      </a:r>
                      <a:endParaRPr lang="en-US" sz="2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441515988"/>
                  </a:ext>
                </a:extLst>
              </a:tr>
              <a:tr h="357618">
                <a:tc gridSpan="2">
                  <a:txBody>
                    <a:bodyPr/>
                    <a:lstStyle/>
                    <a:p>
                      <a:pPr marL="0" marR="0" algn="just">
                        <a:lnSpc>
                          <a:spcPct val="107000"/>
                        </a:lnSpc>
                        <a:spcBef>
                          <a:spcPts val="0"/>
                        </a:spcBef>
                        <a:spcAft>
                          <a:spcPts val="0"/>
                        </a:spcAft>
                      </a:pPr>
                      <a:r>
                        <a:rPr lang="en-US" sz="2800">
                          <a:effectLst/>
                        </a:rPr>
                        <a:t>Capability</a:t>
                      </a:r>
                      <a:endParaRPr lang="en-US" sz="280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dirty="0">
                          <a:effectLst/>
                        </a:rPr>
                        <a:t>Ability to do something under particular conditions and environments, to achieve a desired effect.</a:t>
                      </a:r>
                      <a:endParaRPr lang="en-US" sz="2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18979489"/>
                  </a:ext>
                </a:extLst>
              </a:tr>
              <a:tr h="357618">
                <a:tc gridSpan="2">
                  <a:txBody>
                    <a:bodyPr/>
                    <a:lstStyle/>
                    <a:p>
                      <a:pPr marL="0" marR="0" algn="just">
                        <a:lnSpc>
                          <a:spcPct val="107000"/>
                        </a:lnSpc>
                        <a:spcBef>
                          <a:spcPts val="0"/>
                        </a:spcBef>
                        <a:spcAft>
                          <a:spcPts val="0"/>
                        </a:spcAft>
                      </a:pPr>
                      <a:r>
                        <a:rPr lang="en-US" sz="2800" dirty="0">
                          <a:effectLst/>
                        </a:rPr>
                        <a:t>Opportunity*</a:t>
                      </a:r>
                      <a:endParaRPr lang="en-US" sz="2800" dirty="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dirty="0">
                          <a:effectLst/>
                        </a:rPr>
                        <a:t>A possibility due to a favorable combination of circumstances</a:t>
                      </a:r>
                      <a:endParaRPr lang="en-US" sz="2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26354798"/>
                  </a:ext>
                </a:extLst>
              </a:tr>
              <a:tr h="357618">
                <a:tc gridSpan="2">
                  <a:txBody>
                    <a:bodyPr/>
                    <a:lstStyle/>
                    <a:p>
                      <a:pPr marL="0" marR="0" algn="just">
                        <a:lnSpc>
                          <a:spcPct val="107000"/>
                        </a:lnSpc>
                        <a:spcBef>
                          <a:spcPts val="0"/>
                        </a:spcBef>
                        <a:spcAft>
                          <a:spcPts val="0"/>
                        </a:spcAft>
                      </a:pPr>
                      <a:r>
                        <a:rPr lang="en-US" sz="2800" dirty="0">
                          <a:effectLst/>
                        </a:rPr>
                        <a:t>Risk*</a:t>
                      </a:r>
                      <a:endParaRPr lang="en-US" sz="2800" dirty="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dirty="0">
                          <a:effectLst/>
                        </a:rPr>
                        <a:t>A source of danger; a possibility of incurring loss or misfortune</a:t>
                      </a:r>
                      <a:endParaRPr lang="en-US" sz="2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64703313"/>
                  </a:ext>
                </a:extLst>
              </a:tr>
              <a:tr h="611158">
                <a:tc gridSpan="2">
                  <a:txBody>
                    <a:bodyPr/>
                    <a:lstStyle/>
                    <a:p>
                      <a:pPr marL="0" marR="0" algn="just">
                        <a:lnSpc>
                          <a:spcPct val="107000"/>
                        </a:lnSpc>
                        <a:spcBef>
                          <a:spcPts val="0"/>
                        </a:spcBef>
                        <a:spcAft>
                          <a:spcPts val="0"/>
                        </a:spcAft>
                      </a:pPr>
                      <a:r>
                        <a:rPr lang="en-US" sz="2800" dirty="0">
                          <a:effectLst/>
                        </a:rPr>
                        <a:t>Effect</a:t>
                      </a:r>
                      <a:endParaRPr lang="en-US" sz="2800" dirty="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a:effectLst/>
                        </a:rPr>
                        <a:t>A phenomenon that follows and is caused by some previous phenomenon</a:t>
                      </a:r>
                      <a:endParaRPr lang="en-US" sz="2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223176536"/>
                  </a:ext>
                </a:extLst>
              </a:tr>
              <a:tr h="611158">
                <a:tc gridSpan="2">
                  <a:txBody>
                    <a:bodyPr/>
                    <a:lstStyle/>
                    <a:p>
                      <a:pPr marL="0" marR="0" algn="just">
                        <a:lnSpc>
                          <a:spcPct val="107000"/>
                        </a:lnSpc>
                        <a:spcBef>
                          <a:spcPts val="0"/>
                        </a:spcBef>
                        <a:spcAft>
                          <a:spcPts val="0"/>
                        </a:spcAft>
                      </a:pPr>
                      <a:r>
                        <a:rPr lang="en-US" sz="2800" dirty="0">
                          <a:effectLst/>
                        </a:rPr>
                        <a:t>Outcome*</a:t>
                      </a:r>
                      <a:endParaRPr lang="en-US" sz="2800" dirty="0">
                        <a:effectLst/>
                        <a:latin typeface="Times New Roman" panose="02020603050405020304" pitchFamily="18" charset="0"/>
                        <a:ea typeface="MS Mincho" panose="02020609040205080304" pitchFamily="49" charset="-128"/>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800" dirty="0">
                          <a:effectLst/>
                        </a:rPr>
                        <a:t>Something that happens or is produced as the final consequence or product</a:t>
                      </a:r>
                      <a:endParaRPr lang="en-US" sz="2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808336934"/>
                  </a:ext>
                </a:extLst>
              </a:tr>
            </a:tbl>
          </a:graphicData>
        </a:graphic>
      </p:graphicFrame>
      <p:sp>
        <p:nvSpPr>
          <p:cNvPr id="4" name="Date Placeholder 3">
            <a:extLst>
              <a:ext uri="{FF2B5EF4-FFF2-40B4-BE49-F238E27FC236}">
                <a16:creationId xmlns:a16="http://schemas.microsoft.com/office/drawing/2014/main" id="{990CAC51-4450-4E84-B5CB-E75CA98F2880}"/>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4C26B8A2-CB21-43C2-A06D-17DFC0DADF86}"/>
              </a:ext>
            </a:extLst>
          </p:cNvPr>
          <p:cNvSpPr>
            <a:spLocks noGrp="1"/>
          </p:cNvSpPr>
          <p:nvPr>
            <p:ph type="sldNum" sz="quarter" idx="12"/>
          </p:nvPr>
        </p:nvSpPr>
        <p:spPr/>
        <p:txBody>
          <a:bodyPr/>
          <a:lstStyle/>
          <a:p>
            <a:fld id="{CD64BFC3-983F-4B0A-9A55-84A85105ADC0}" type="slidenum">
              <a:rPr lang="en-US" smtClean="0"/>
              <a:pPr/>
              <a:t>29</a:t>
            </a:fld>
            <a:endParaRPr lang="en-US"/>
          </a:p>
        </p:txBody>
      </p:sp>
    </p:spTree>
    <p:extLst>
      <p:ext uri="{BB962C8B-B14F-4D97-AF65-F5344CB8AC3E}">
        <p14:creationId xmlns:p14="http://schemas.microsoft.com/office/powerpoint/2010/main" val="33343944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1" y="76201"/>
            <a:ext cx="9143999" cy="838415"/>
          </a:xfrm>
        </p:spPr>
        <p:txBody>
          <a:bodyPr>
            <a:normAutofit/>
          </a:bodyPr>
          <a:lstStyle/>
          <a:p>
            <a:pPr algn="ctr"/>
            <a:r>
              <a:rPr lang="en-US" sz="3200" b="1" dirty="0">
                <a:ln w="0"/>
                <a:effectLst>
                  <a:outerShdw blurRad="38100" dist="19050" dir="2700000" algn="tl" rotWithShape="0">
                    <a:schemeClr val="dk1">
                      <a:alpha val="40000"/>
                    </a:schemeClr>
                  </a:outerShdw>
                </a:effectLst>
              </a:rPr>
              <a:t>Simple Rules of Engagement</a:t>
            </a:r>
          </a:p>
        </p:txBody>
      </p:sp>
      <p:sp>
        <p:nvSpPr>
          <p:cNvPr id="9" name="Content Placeholder 8"/>
          <p:cNvSpPr>
            <a:spLocks noGrp="1"/>
          </p:cNvSpPr>
          <p:nvPr>
            <p:ph idx="1"/>
          </p:nvPr>
        </p:nvSpPr>
        <p:spPr>
          <a:xfrm>
            <a:off x="1343025" y="1459815"/>
            <a:ext cx="9505949" cy="4351338"/>
          </a:xfrm>
        </p:spPr>
        <p:txBody>
          <a:bodyPr>
            <a:normAutofit fontScale="92500" lnSpcReduction="10000"/>
          </a:bodyPr>
          <a:lstStyle/>
          <a:p>
            <a:pPr>
              <a:lnSpc>
                <a:spcPct val="110000"/>
              </a:lnSpc>
            </a:pPr>
            <a:r>
              <a:rPr lang="en-US" sz="2400" b="1" dirty="0"/>
              <a:t>I have muted all participant lines for this introduction and the briefing.</a:t>
            </a:r>
          </a:p>
          <a:p>
            <a:pPr>
              <a:lnSpc>
                <a:spcPct val="110000"/>
              </a:lnSpc>
            </a:pPr>
            <a:r>
              <a:rPr lang="en-US" sz="2400" b="1" dirty="0"/>
              <a:t>If you need to contact me during the briefing, send me an e-mail at sosecie@mitre.org.</a:t>
            </a:r>
          </a:p>
          <a:p>
            <a:pPr>
              <a:lnSpc>
                <a:spcPct val="110000"/>
              </a:lnSpc>
            </a:pPr>
            <a:r>
              <a:rPr lang="en-US" sz="2400" b="1" dirty="0"/>
              <a:t>Download the presentation so you can follow along on your own</a:t>
            </a:r>
          </a:p>
          <a:p>
            <a:pPr>
              <a:lnSpc>
                <a:spcPct val="110000"/>
              </a:lnSpc>
            </a:pPr>
            <a:r>
              <a:rPr lang="en-US" sz="2400" b="1" dirty="0"/>
              <a:t>We will hold all questions until the end:</a:t>
            </a:r>
          </a:p>
          <a:p>
            <a:pPr lvl="1">
              <a:lnSpc>
                <a:spcPct val="110000"/>
              </a:lnSpc>
            </a:pPr>
            <a:r>
              <a:rPr lang="en-US" b="1" dirty="0"/>
              <a:t>I will start with questions submitted online via the CHAT window in Teams.</a:t>
            </a:r>
          </a:p>
          <a:p>
            <a:pPr lvl="1">
              <a:lnSpc>
                <a:spcPct val="110000"/>
              </a:lnSpc>
            </a:pPr>
            <a:r>
              <a:rPr lang="en-US" b="1" dirty="0"/>
              <a:t>I will then take questions via telephone; State your name, organization, and question clearly.</a:t>
            </a:r>
          </a:p>
          <a:p>
            <a:pPr>
              <a:lnSpc>
                <a:spcPct val="110000"/>
              </a:lnSpc>
            </a:pPr>
            <a:r>
              <a:rPr lang="en-US" sz="2400" b="1" dirty="0"/>
              <a:t>If a question requires more discussion, the speaker(s) contact info is in the brief.</a:t>
            </a:r>
          </a:p>
        </p:txBody>
      </p:sp>
      <p:sp>
        <p:nvSpPr>
          <p:cNvPr id="14" name="Footer Placeholder 13"/>
          <p:cNvSpPr>
            <a:spLocks noGrp="1"/>
          </p:cNvSpPr>
          <p:nvPr>
            <p:ph type="ftr" sz="quarter" idx="11"/>
          </p:nvPr>
        </p:nvSpPr>
        <p:spPr/>
        <p:txBody>
          <a:bodyPr/>
          <a:lstStyle/>
          <a:p>
            <a:pPr defTabSz="457200"/>
            <a:r>
              <a:rPr lang="en-US" dirty="0">
                <a:solidFill>
                  <a:prstClr val="black">
                    <a:tint val="75000"/>
                  </a:prstClr>
                </a:solidFill>
                <a:latin typeface="Calibri" panose="020F0502020204030204"/>
              </a:rPr>
              <a:t> </a:t>
            </a:r>
          </a:p>
        </p:txBody>
      </p:sp>
      <p:sp>
        <p:nvSpPr>
          <p:cNvPr id="15" name="Slide Number Placeholder 14"/>
          <p:cNvSpPr>
            <a:spLocks noGrp="1"/>
          </p:cNvSpPr>
          <p:nvPr>
            <p:ph type="sldNum" sz="quarter" idx="12"/>
          </p:nvPr>
        </p:nvSpPr>
        <p:spPr/>
        <p:txBody>
          <a:bodyPr/>
          <a:lstStyle/>
          <a:p>
            <a:pPr defTabSz="457200"/>
            <a:r>
              <a:rPr lang="en-US" dirty="0">
                <a:solidFill>
                  <a:prstClr val="black">
                    <a:tint val="75000"/>
                  </a:prstClr>
                </a:solidFill>
                <a:latin typeface="Calibri" panose="020F0502020204030204"/>
              </a:rPr>
              <a:t> </a:t>
            </a:r>
          </a:p>
        </p:txBody>
      </p:sp>
    </p:spTree>
    <p:extLst>
      <p:ext uri="{BB962C8B-B14F-4D97-AF65-F5344CB8AC3E}">
        <p14:creationId xmlns:p14="http://schemas.microsoft.com/office/powerpoint/2010/main" val="321478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Strategic Motivation Diagram</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76200" y="1219200"/>
            <a:ext cx="4749800" cy="5333999"/>
          </a:xfrm>
        </p:spPr>
        <p:txBody>
          <a:bodyPr>
            <a:normAutofit/>
          </a:bodyPr>
          <a:lstStyle/>
          <a:p>
            <a:r>
              <a:rPr lang="en-US" sz="2400" dirty="0"/>
              <a:t>Drivers present Challenges to the enterprise</a:t>
            </a:r>
          </a:p>
          <a:p>
            <a:r>
              <a:rPr lang="en-US" sz="2400" dirty="0"/>
              <a:t>Challenges are conditions that can be addressed by Opportunities</a:t>
            </a:r>
          </a:p>
          <a:p>
            <a:r>
              <a:rPr lang="en-US" sz="2400" dirty="0"/>
              <a:t>Each Opportunity can present the circumstances for new Risks to the Enterprise</a:t>
            </a:r>
          </a:p>
          <a:p>
            <a:r>
              <a:rPr lang="en-US" sz="2400" dirty="0"/>
              <a:t>Existing or new Capabilities can help the enterprise pursue these Opportunities</a:t>
            </a:r>
          </a:p>
          <a:p>
            <a:endParaRPr lang="en-US" sz="2400" dirty="0"/>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30</a:t>
            </a:fld>
            <a:endParaRPr lang="en-US"/>
          </a:p>
        </p:txBody>
      </p:sp>
      <p:pic>
        <p:nvPicPr>
          <p:cNvPr id="7" name="Picture 6">
            <a:extLst>
              <a:ext uri="{FF2B5EF4-FFF2-40B4-BE49-F238E27FC236}">
                <a16:creationId xmlns:a16="http://schemas.microsoft.com/office/drawing/2014/main" id="{27478553-8A56-486A-997F-C8540C754353}"/>
              </a:ext>
            </a:extLst>
          </p:cNvPr>
          <p:cNvPicPr>
            <a:picLocks noChangeAspect="1"/>
          </p:cNvPicPr>
          <p:nvPr/>
        </p:nvPicPr>
        <p:blipFill>
          <a:blip r:embed="rId2"/>
          <a:stretch>
            <a:fillRect/>
          </a:stretch>
        </p:blipFill>
        <p:spPr>
          <a:xfrm>
            <a:off x="4719936" y="1647978"/>
            <a:ext cx="7345064" cy="4476441"/>
          </a:xfrm>
          <a:prstGeom prst="rect">
            <a:avLst/>
          </a:prstGeom>
        </p:spPr>
      </p:pic>
    </p:spTree>
    <p:extLst>
      <p:ext uri="{BB962C8B-B14F-4D97-AF65-F5344CB8AC3E}">
        <p14:creationId xmlns:p14="http://schemas.microsoft.com/office/powerpoint/2010/main" val="180995506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Strategic Motivation Diagram</a:t>
            </a:r>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31</a:t>
            </a:fld>
            <a:endParaRPr lang="en-US"/>
          </a:p>
        </p:txBody>
      </p:sp>
      <p:pic>
        <p:nvPicPr>
          <p:cNvPr id="8194" name="Picture 1">
            <a:extLst>
              <a:ext uri="{FF2B5EF4-FFF2-40B4-BE49-F238E27FC236}">
                <a16:creationId xmlns:a16="http://schemas.microsoft.com/office/drawing/2014/main" id="{C0B02E40-DD69-4515-B6A3-910C41142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9448800" cy="556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86405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Winterized Capabilities &amp; Resources</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32</a:t>
            </a:fld>
            <a:endParaRPr lang="en-US"/>
          </a:p>
        </p:txBody>
      </p:sp>
      <p:pic>
        <p:nvPicPr>
          <p:cNvPr id="7" name="Picture 6">
            <a:extLst>
              <a:ext uri="{FF2B5EF4-FFF2-40B4-BE49-F238E27FC236}">
                <a16:creationId xmlns:a16="http://schemas.microsoft.com/office/drawing/2014/main" id="{84144CDC-6DB3-460D-BE38-5EFE487C03CD}"/>
              </a:ext>
            </a:extLst>
          </p:cNvPr>
          <p:cNvPicPr>
            <a:picLocks noChangeAspect="1"/>
          </p:cNvPicPr>
          <p:nvPr/>
        </p:nvPicPr>
        <p:blipFill>
          <a:blip r:embed="rId2"/>
          <a:stretch>
            <a:fillRect/>
          </a:stretch>
        </p:blipFill>
        <p:spPr>
          <a:xfrm>
            <a:off x="609600" y="1093562"/>
            <a:ext cx="10833100" cy="5327754"/>
          </a:xfrm>
          <a:prstGeom prst="rect">
            <a:avLst/>
          </a:prstGeom>
        </p:spPr>
      </p:pic>
    </p:spTree>
    <p:extLst>
      <p:ext uri="{BB962C8B-B14F-4D97-AF65-F5344CB8AC3E}">
        <p14:creationId xmlns:p14="http://schemas.microsoft.com/office/powerpoint/2010/main" val="334211678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Strategic Structure Diagram</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33</a:t>
            </a:fld>
            <a:endParaRPr lang="en-US"/>
          </a:p>
        </p:txBody>
      </p:sp>
      <p:pic>
        <p:nvPicPr>
          <p:cNvPr id="12290" name="Picture 1">
            <a:extLst>
              <a:ext uri="{FF2B5EF4-FFF2-40B4-BE49-F238E27FC236}">
                <a16:creationId xmlns:a16="http://schemas.microsoft.com/office/drawing/2014/main" id="{0DD33533-0A96-4618-B600-E232214C4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79" y="942615"/>
            <a:ext cx="10764021" cy="553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9510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lstStyle/>
          <a:p>
            <a:r>
              <a:rPr lang="en-US" dirty="0"/>
              <a:t>Strategic States Diagram (Effects)</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34</a:t>
            </a:fld>
            <a:endParaRPr lang="en-US"/>
          </a:p>
        </p:txBody>
      </p:sp>
      <p:pic>
        <p:nvPicPr>
          <p:cNvPr id="13314" name="Picture 1">
            <a:extLst>
              <a:ext uri="{FF2B5EF4-FFF2-40B4-BE49-F238E27FC236}">
                <a16:creationId xmlns:a16="http://schemas.microsoft.com/office/drawing/2014/main" id="{C150DC76-0D16-44F9-8A7E-3BE346AA9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2" y="1265238"/>
            <a:ext cx="11756322"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7179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normAutofit/>
          </a:bodyPr>
          <a:lstStyle/>
          <a:p>
            <a:r>
              <a:rPr lang="en-US" dirty="0"/>
              <a:t>Strategic States Diagram (Outcomes)</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p:txBody>
          <a:bodyPr/>
          <a:lstStyle/>
          <a:p>
            <a:fld id="{CD64BFC3-983F-4B0A-9A55-84A85105ADC0}" type="slidenum">
              <a:rPr lang="en-US" smtClean="0"/>
              <a:pPr/>
              <a:t>35</a:t>
            </a:fld>
            <a:endParaRPr lang="en-US"/>
          </a:p>
        </p:txBody>
      </p:sp>
      <p:pic>
        <p:nvPicPr>
          <p:cNvPr id="14338" name="Picture 1">
            <a:extLst>
              <a:ext uri="{FF2B5EF4-FFF2-40B4-BE49-F238E27FC236}">
                <a16:creationId xmlns:a16="http://schemas.microsoft.com/office/drawing/2014/main" id="{9A9E6F05-D812-45D7-8B9F-BE08EB0BC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12527"/>
            <a:ext cx="10795000" cy="527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25511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CF63-C2AC-47D3-B149-8AE20ADC8B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C08A72-785E-4B9A-BE2E-5FD8757CC32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1A70F9B-576B-4955-AA83-4F07A634AE10}"/>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4BD3329B-F95E-4D3E-8083-43FB6F24268A}"/>
              </a:ext>
            </a:extLst>
          </p:cNvPr>
          <p:cNvSpPr>
            <a:spLocks noGrp="1"/>
          </p:cNvSpPr>
          <p:nvPr>
            <p:ph type="sldNum" sz="quarter" idx="12"/>
          </p:nvPr>
        </p:nvSpPr>
        <p:spPr/>
        <p:txBody>
          <a:bodyPr/>
          <a:lstStyle/>
          <a:p>
            <a:fld id="{CD64BFC3-983F-4B0A-9A55-84A85105ADC0}" type="slidenum">
              <a:rPr lang="en-US" smtClean="0"/>
              <a:pPr/>
              <a:t>36</a:t>
            </a:fld>
            <a:endParaRPr lang="en-US"/>
          </a:p>
        </p:txBody>
      </p:sp>
      <p:pic>
        <p:nvPicPr>
          <p:cNvPr id="7" name="Picture 6">
            <a:extLst>
              <a:ext uri="{FF2B5EF4-FFF2-40B4-BE49-F238E27FC236}">
                <a16:creationId xmlns:a16="http://schemas.microsoft.com/office/drawing/2014/main" id="{BC9C57EE-2C22-42CE-A48A-8EDCC50A8EC5}"/>
              </a:ext>
            </a:extLst>
          </p:cNvPr>
          <p:cNvPicPr>
            <a:picLocks noChangeAspect="1"/>
          </p:cNvPicPr>
          <p:nvPr/>
        </p:nvPicPr>
        <p:blipFill>
          <a:blip r:embed="rId2"/>
          <a:stretch>
            <a:fillRect/>
          </a:stretch>
        </p:blipFill>
        <p:spPr>
          <a:xfrm>
            <a:off x="563457" y="0"/>
            <a:ext cx="11065085" cy="6858000"/>
          </a:xfrm>
          <a:prstGeom prst="rect">
            <a:avLst/>
          </a:prstGeom>
        </p:spPr>
      </p:pic>
    </p:spTree>
    <p:extLst>
      <p:ext uri="{BB962C8B-B14F-4D97-AF65-F5344CB8AC3E}">
        <p14:creationId xmlns:p14="http://schemas.microsoft.com/office/powerpoint/2010/main" val="232677067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41D6-1883-4325-8DC3-692FEAD7AB27}"/>
              </a:ext>
            </a:extLst>
          </p:cNvPr>
          <p:cNvSpPr>
            <a:spLocks noGrp="1"/>
          </p:cNvSpPr>
          <p:nvPr>
            <p:ph type="title"/>
          </p:nvPr>
        </p:nvSpPr>
        <p:spPr/>
        <p:txBody>
          <a:bodyPr/>
          <a:lstStyle/>
          <a:p>
            <a:r>
              <a:rPr lang="en-US" dirty="0"/>
              <a:t>Model Simulation – Sunny Day</a:t>
            </a:r>
          </a:p>
        </p:txBody>
      </p:sp>
      <p:sp>
        <p:nvSpPr>
          <p:cNvPr id="3" name="Content Placeholder 2">
            <a:extLst>
              <a:ext uri="{FF2B5EF4-FFF2-40B4-BE49-F238E27FC236}">
                <a16:creationId xmlns:a16="http://schemas.microsoft.com/office/drawing/2014/main" id="{E3FC6C07-BCEF-4D93-B2C9-84D1D2F8CCB6}"/>
              </a:ext>
            </a:extLst>
          </p:cNvPr>
          <p:cNvSpPr>
            <a:spLocks noGrp="1"/>
          </p:cNvSpPr>
          <p:nvPr>
            <p:ph idx="1"/>
          </p:nvPr>
        </p:nvSpPr>
        <p:spPr>
          <a:xfrm>
            <a:off x="457200" y="1219201"/>
            <a:ext cx="11201400" cy="4830763"/>
          </a:xfrm>
        </p:spPr>
        <p:txBody>
          <a:bodyPr/>
          <a:lstStyle/>
          <a:p>
            <a:r>
              <a:rPr lang="en-US" dirty="0"/>
              <a:t>What Texas Expected to Happen</a:t>
            </a:r>
          </a:p>
          <a:p>
            <a:pPr lvl="1"/>
            <a:r>
              <a:rPr lang="en-US" dirty="0"/>
              <a:t>Electric generator is down for maintenance</a:t>
            </a:r>
          </a:p>
          <a:p>
            <a:pPr lvl="1"/>
            <a:r>
              <a:rPr lang="en-US" dirty="0"/>
              <a:t>Crisis happens</a:t>
            </a:r>
          </a:p>
          <a:p>
            <a:pPr lvl="1"/>
            <a:r>
              <a:rPr lang="en-US" dirty="0"/>
              <a:t>ERCOT starts raising power price</a:t>
            </a:r>
          </a:p>
          <a:p>
            <a:pPr lvl="1"/>
            <a:r>
              <a:rPr lang="en-US" dirty="0"/>
              <a:t>Eventually the price gets high enough to make it worth it for the electric generator to abort the maintenance cycle and start generating</a:t>
            </a:r>
          </a:p>
          <a:p>
            <a:pPr lvl="1"/>
            <a:r>
              <a:rPr lang="en-US" dirty="0"/>
              <a:t>Crisis averted</a:t>
            </a:r>
          </a:p>
          <a:p>
            <a:r>
              <a:rPr lang="en-US" dirty="0"/>
              <a:t>Happy, happy, happy</a:t>
            </a:r>
          </a:p>
        </p:txBody>
      </p:sp>
      <p:sp>
        <p:nvSpPr>
          <p:cNvPr id="4" name="Date Placeholder 3">
            <a:extLst>
              <a:ext uri="{FF2B5EF4-FFF2-40B4-BE49-F238E27FC236}">
                <a16:creationId xmlns:a16="http://schemas.microsoft.com/office/drawing/2014/main" id="{265399D2-72E5-4CDB-BDCD-0543D9BCAAC7}"/>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E4D6B8E2-7A7F-4C7E-8F22-A6817373C0A6}"/>
              </a:ext>
            </a:extLst>
          </p:cNvPr>
          <p:cNvSpPr>
            <a:spLocks noGrp="1"/>
          </p:cNvSpPr>
          <p:nvPr>
            <p:ph type="sldNum" sz="quarter" idx="12"/>
          </p:nvPr>
        </p:nvSpPr>
        <p:spPr/>
        <p:txBody>
          <a:bodyPr/>
          <a:lstStyle/>
          <a:p>
            <a:fld id="{CD64BFC3-983F-4B0A-9A55-84A85105ADC0}" type="slidenum">
              <a:rPr lang="en-US" smtClean="0"/>
              <a:pPr/>
              <a:t>37</a:t>
            </a:fld>
            <a:endParaRPr lang="en-US"/>
          </a:p>
        </p:txBody>
      </p:sp>
    </p:spTree>
    <p:extLst>
      <p:ext uri="{BB962C8B-B14F-4D97-AF65-F5344CB8AC3E}">
        <p14:creationId xmlns:p14="http://schemas.microsoft.com/office/powerpoint/2010/main" val="144495145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B9B5F6-5532-40F4-B3EA-88DFF6C76BD1}"/>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63513DAE-65BD-42D6-B72B-7242C0F2444F}"/>
              </a:ext>
            </a:extLst>
          </p:cNvPr>
          <p:cNvSpPr>
            <a:spLocks noGrp="1"/>
          </p:cNvSpPr>
          <p:nvPr>
            <p:ph type="sldNum" sz="quarter" idx="12"/>
          </p:nvPr>
        </p:nvSpPr>
        <p:spPr/>
        <p:txBody>
          <a:bodyPr/>
          <a:lstStyle/>
          <a:p>
            <a:fld id="{CD64BFC3-983F-4B0A-9A55-84A85105ADC0}" type="slidenum">
              <a:rPr lang="en-US" smtClean="0"/>
              <a:pPr/>
              <a:t>38</a:t>
            </a:fld>
            <a:endParaRPr lang="en-US"/>
          </a:p>
        </p:txBody>
      </p:sp>
      <p:pic>
        <p:nvPicPr>
          <p:cNvPr id="6" name="2022-01-24_18-00-52 - What Texas Expected to Happen (1)">
            <a:hlinkClick r:id="" action="ppaction://media"/>
            <a:extLst>
              <a:ext uri="{FF2B5EF4-FFF2-40B4-BE49-F238E27FC236}">
                <a16:creationId xmlns:a16="http://schemas.microsoft.com/office/drawing/2014/main" id="{E628F0A3-BDE5-4CD6-82DB-66D0F015178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81188"/>
            <a:ext cx="12192001" cy="6478589"/>
          </a:xfrm>
          <a:prstGeom prst="rect">
            <a:avLst/>
          </a:prstGeom>
        </p:spPr>
      </p:pic>
    </p:spTree>
    <p:extLst>
      <p:ext uri="{BB962C8B-B14F-4D97-AF65-F5344CB8AC3E}">
        <p14:creationId xmlns:p14="http://schemas.microsoft.com/office/powerpoint/2010/main" val="41986701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1" y="152401"/>
            <a:ext cx="9143999" cy="838415"/>
          </a:xfrm>
        </p:spPr>
        <p:txBody>
          <a:bodyPr>
            <a:normAutofit/>
          </a:bodyPr>
          <a:lstStyle/>
          <a:p>
            <a:pPr algn="ctr"/>
            <a:r>
              <a:rPr lang="en-US" sz="3200" b="1" dirty="0">
                <a:ln w="0"/>
                <a:effectLst>
                  <a:outerShdw blurRad="38100" dist="19050" dir="2700000" algn="tl" rotWithShape="0">
                    <a:schemeClr val="dk1">
                      <a:alpha val="40000"/>
                    </a:schemeClr>
                  </a:outerShdw>
                </a:effectLst>
              </a:rPr>
              <a:t>Disclaimer</a:t>
            </a:r>
          </a:p>
        </p:txBody>
      </p:sp>
      <p:sp>
        <p:nvSpPr>
          <p:cNvPr id="7" name="Content Placeholder 6"/>
          <p:cNvSpPr>
            <a:spLocks noGrp="1"/>
          </p:cNvSpPr>
          <p:nvPr>
            <p:ph idx="1"/>
          </p:nvPr>
        </p:nvSpPr>
        <p:spPr>
          <a:xfrm>
            <a:off x="1381125" y="1497915"/>
            <a:ext cx="9429749" cy="4351338"/>
          </a:xfrm>
        </p:spPr>
        <p:txBody>
          <a:bodyPr>
            <a:normAutofit fontScale="77500" lnSpcReduction="20000"/>
          </a:bodyPr>
          <a:lstStyle/>
          <a:p>
            <a:pPr>
              <a:lnSpc>
                <a:spcPct val="120000"/>
              </a:lnSpc>
            </a:pPr>
            <a:r>
              <a:rPr lang="en-US" sz="2600" b="1" dirty="0"/>
              <a:t>MITRE and the NDIA makes no claims, promises or guarantees about the accuracy, completeness or adequacy of the contents of this presentation and expressly disclaims liability for errors and omissions in its contents.</a:t>
            </a:r>
          </a:p>
          <a:p>
            <a:pPr>
              <a:lnSpc>
                <a:spcPct val="120000"/>
              </a:lnSpc>
            </a:pPr>
            <a:r>
              <a:rPr lang="en-US" sz="2600" b="1" dirty="0"/>
              <a:t>No warranty of any kind, implied, expressed or statutory, including but not limited to the warranties of non-infringement of third-party rights, title, merchantability, fitness for a particular purpose and freedom from computer virus, is given with respect to the contents of this presentation or its hyperlinks to other Internet resources.</a:t>
            </a:r>
          </a:p>
          <a:p>
            <a:pPr>
              <a:lnSpc>
                <a:spcPct val="120000"/>
              </a:lnSpc>
            </a:pPr>
            <a:r>
              <a:rPr lang="en-US" sz="2600" b="1" dirty="0"/>
              <a:t>Reference in any presentation to any specific commercial products, processes, or services, or the use of any trade, firm or corporation name is for the information and convenience of the participants and subscribers, and does not constitute endorsement, recommendation, or favoring of any individual company, agency, or organizational entity.</a:t>
            </a:r>
          </a:p>
          <a:p>
            <a:endParaRPr lang="en-US" dirty="0">
              <a:solidFill>
                <a:srgbClr val="333399"/>
              </a:solidFill>
            </a:endParaRPr>
          </a:p>
        </p:txBody>
      </p:sp>
      <p:sp>
        <p:nvSpPr>
          <p:cNvPr id="12" name="Footer Placeholder 11"/>
          <p:cNvSpPr>
            <a:spLocks noGrp="1"/>
          </p:cNvSpPr>
          <p:nvPr>
            <p:ph type="ftr" sz="quarter" idx="11"/>
          </p:nvPr>
        </p:nvSpPr>
        <p:spPr/>
        <p:txBody>
          <a:bodyPr/>
          <a:lstStyle/>
          <a:p>
            <a:pPr defTabSz="457200"/>
            <a:r>
              <a:rPr lang="en-US" dirty="0">
                <a:solidFill>
                  <a:prstClr val="black">
                    <a:tint val="75000"/>
                  </a:prstClr>
                </a:solidFill>
                <a:latin typeface="Calibri" panose="020F0502020204030204"/>
              </a:rPr>
              <a:t> </a:t>
            </a:r>
          </a:p>
        </p:txBody>
      </p:sp>
      <p:sp>
        <p:nvSpPr>
          <p:cNvPr id="13" name="Slide Number Placeholder 12"/>
          <p:cNvSpPr>
            <a:spLocks noGrp="1"/>
          </p:cNvSpPr>
          <p:nvPr>
            <p:ph type="sldNum" sz="quarter" idx="12"/>
          </p:nvPr>
        </p:nvSpPr>
        <p:spPr/>
        <p:txBody>
          <a:bodyPr/>
          <a:lstStyle/>
          <a:p>
            <a:pPr defTabSz="457200"/>
            <a:r>
              <a:rPr lang="en-US" dirty="0">
                <a:solidFill>
                  <a:prstClr val="black">
                    <a:tint val="75000"/>
                  </a:prstClr>
                </a:solidFill>
                <a:latin typeface="Calibri" panose="020F0502020204030204"/>
              </a:rPr>
              <a:t>  </a:t>
            </a:r>
          </a:p>
        </p:txBody>
      </p:sp>
    </p:spTree>
    <p:extLst>
      <p:ext uri="{BB962C8B-B14F-4D97-AF65-F5344CB8AC3E}">
        <p14:creationId xmlns:p14="http://schemas.microsoft.com/office/powerpoint/2010/main" val="268664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1" y="359569"/>
            <a:ext cx="9143999" cy="1269206"/>
          </a:xfrm>
        </p:spPr>
        <p:txBody>
          <a:bodyPr>
            <a:normAutofit fontScale="90000"/>
          </a:bodyPr>
          <a:lstStyle/>
          <a:p>
            <a:pPr algn="ctr"/>
            <a:r>
              <a:rPr lang="en-US" sz="3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2022 System of Systems Engineering Collaborators Information Exchange Webinars</a:t>
            </a:r>
            <a:b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n-US" sz="27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Sponsored by MITRE and NDIA SE Division</a:t>
            </a:r>
            <a:endParaRPr lang="en-US" sz="3200" b="1" dirty="0">
              <a:ln w="0"/>
              <a:effectLst>
                <a:outerShdw blurRad="38100" dist="19050" dir="2700000" algn="tl" rotWithShape="0">
                  <a:schemeClr val="dk1">
                    <a:alpha val="40000"/>
                  </a:schemeClr>
                </a:outerShdw>
              </a:effectLst>
            </a:endParaRPr>
          </a:p>
        </p:txBody>
      </p:sp>
      <p:sp>
        <p:nvSpPr>
          <p:cNvPr id="12" name="Footer Placeholder 11"/>
          <p:cNvSpPr>
            <a:spLocks noGrp="1"/>
          </p:cNvSpPr>
          <p:nvPr>
            <p:ph type="ftr" sz="quarter" idx="11"/>
          </p:nvPr>
        </p:nvSpPr>
        <p:spPr/>
        <p:txBody>
          <a:bodyPr/>
          <a:lstStyle/>
          <a:p>
            <a:pPr defTabSz="457200"/>
            <a:r>
              <a:rPr lang="en-US" dirty="0">
                <a:solidFill>
                  <a:prstClr val="black">
                    <a:tint val="75000"/>
                  </a:prstClr>
                </a:solidFill>
                <a:latin typeface="Calibri" panose="020F0502020204030204"/>
              </a:rPr>
              <a:t> </a:t>
            </a:r>
          </a:p>
        </p:txBody>
      </p:sp>
      <p:sp>
        <p:nvSpPr>
          <p:cNvPr id="13" name="Slide Number Placeholder 12"/>
          <p:cNvSpPr>
            <a:spLocks noGrp="1"/>
          </p:cNvSpPr>
          <p:nvPr>
            <p:ph type="sldNum" sz="quarter" idx="12"/>
          </p:nvPr>
        </p:nvSpPr>
        <p:spPr/>
        <p:txBody>
          <a:bodyPr/>
          <a:lstStyle/>
          <a:p>
            <a:pPr defTabSz="457200"/>
            <a:r>
              <a:rPr lang="en-US" dirty="0">
                <a:solidFill>
                  <a:prstClr val="black">
                    <a:tint val="75000"/>
                  </a:prstClr>
                </a:solidFill>
                <a:latin typeface="Calibri" panose="020F0502020204030204"/>
              </a:rPr>
              <a:t>  </a:t>
            </a:r>
          </a:p>
        </p:txBody>
      </p:sp>
      <p:sp>
        <p:nvSpPr>
          <p:cNvPr id="2" name="TextBox 1">
            <a:extLst>
              <a:ext uri="{FF2B5EF4-FFF2-40B4-BE49-F238E27FC236}">
                <a16:creationId xmlns:a16="http://schemas.microsoft.com/office/drawing/2014/main" id="{EDCBF8D4-E31E-4E25-AE9D-09A9B88BBE79}"/>
              </a:ext>
            </a:extLst>
          </p:cNvPr>
          <p:cNvSpPr txBox="1"/>
          <p:nvPr/>
        </p:nvSpPr>
        <p:spPr>
          <a:xfrm>
            <a:off x="2527038" y="6359932"/>
            <a:ext cx="7512313" cy="276999"/>
          </a:xfrm>
          <a:prstGeom prst="rect">
            <a:avLst/>
          </a:prstGeom>
          <a:noFill/>
        </p:spPr>
        <p:txBody>
          <a:bodyPr wrap="none" rtlCol="0">
            <a:spAutoFit/>
          </a:bodyPr>
          <a:lstStyle/>
          <a:p>
            <a:pPr defTabSz="457200"/>
            <a:r>
              <a:rPr lang="en-US" sz="1200" dirty="0">
                <a:solidFill>
                  <a:prstClr val="black"/>
                </a:solidFill>
                <a:latin typeface="Calibri" panose="020F0502020204030204"/>
              </a:rPr>
              <a:t>https://www.mitre.org/capabilities/systems-engineering/collaborations/system-of-systems-engineering-collaborators</a:t>
            </a:r>
          </a:p>
        </p:txBody>
      </p:sp>
      <p:sp>
        <p:nvSpPr>
          <p:cNvPr id="7" name="Rectangle 6">
            <a:extLst>
              <a:ext uri="{FF2B5EF4-FFF2-40B4-BE49-F238E27FC236}">
                <a16:creationId xmlns:a16="http://schemas.microsoft.com/office/drawing/2014/main" id="{C1C3DEF4-1D0C-466E-9C93-8CB9EDF6F122}"/>
              </a:ext>
            </a:extLst>
          </p:cNvPr>
          <p:cNvSpPr/>
          <p:nvPr/>
        </p:nvSpPr>
        <p:spPr>
          <a:xfrm>
            <a:off x="2264054" y="1725470"/>
            <a:ext cx="7663890" cy="5355312"/>
          </a:xfrm>
          <a:prstGeom prst="rect">
            <a:avLst/>
          </a:prstGeom>
        </p:spPr>
        <p:txBody>
          <a:bodyPr wrap="square" anchor="t">
            <a:spAutoFit/>
          </a:bodyPr>
          <a:lstStyle/>
          <a:p>
            <a:pPr algn="ctr" defTabSz="342900"/>
            <a:r>
              <a:rPr lang="en-US" sz="1400" b="1" i="1" dirty="0">
                <a:solidFill>
                  <a:srgbClr val="333399"/>
                </a:solidFill>
                <a:latin typeface="Calibri" panose="020F0502020204030204"/>
              </a:rPr>
              <a:t>April 19, 2022</a:t>
            </a:r>
          </a:p>
          <a:p>
            <a:pPr algn="ctr" defTabSz="457200"/>
            <a:r>
              <a:rPr lang="en-US" sz="1400" b="1" i="1" dirty="0">
                <a:solidFill>
                  <a:srgbClr val="333399"/>
                </a:solidFill>
                <a:latin typeface="Calibri" panose="020F0502020204030204"/>
              </a:rPr>
              <a:t>Feature-based Product Line Engineering in Aerospace and Defense </a:t>
            </a:r>
          </a:p>
          <a:p>
            <a:pPr algn="ctr" defTabSz="457200"/>
            <a:r>
              <a:rPr lang="en-US" sz="1400" i="1" dirty="0">
                <a:solidFill>
                  <a:srgbClr val="333399"/>
                </a:solidFill>
                <a:latin typeface="Calibri" panose="020F0502020204030204"/>
              </a:rPr>
              <a:t>Charles Krueger </a:t>
            </a:r>
          </a:p>
          <a:p>
            <a:pPr algn="ctr" defTabSz="457200"/>
            <a:endParaRPr lang="en-US" sz="1400" i="1" dirty="0">
              <a:solidFill>
                <a:srgbClr val="333399"/>
              </a:solidFill>
              <a:latin typeface="Calibri" panose="020F0502020204030204"/>
            </a:endParaRPr>
          </a:p>
          <a:p>
            <a:pPr algn="ctr" defTabSz="342900"/>
            <a:r>
              <a:rPr lang="en-US" sz="1400" b="1" i="1" dirty="0">
                <a:solidFill>
                  <a:srgbClr val="333399"/>
                </a:solidFill>
                <a:latin typeface="Calibri" panose="020F0502020204030204"/>
              </a:rPr>
              <a:t>May 3, 2022</a:t>
            </a:r>
          </a:p>
          <a:p>
            <a:pPr algn="ctr" defTabSz="342900"/>
            <a:r>
              <a:rPr lang="en-US" sz="1400" b="1" i="1" dirty="0">
                <a:solidFill>
                  <a:srgbClr val="333399"/>
                </a:solidFill>
                <a:latin typeface="Calibri" panose="020F0502020204030204"/>
              </a:rPr>
              <a:t>Cross-Domain Stakeholder-Alignment in Collaborative SoS – Lego Serious Play as a Boundary Object</a:t>
            </a:r>
          </a:p>
          <a:p>
            <a:pPr algn="ctr" defTabSz="342900"/>
            <a:r>
              <a:rPr lang="en-US" sz="1400" i="1" dirty="0">
                <a:solidFill>
                  <a:srgbClr val="333399"/>
                </a:solidFill>
                <a:latin typeface="Calibri" panose="020F0502020204030204"/>
              </a:rPr>
              <a:t>Johann </a:t>
            </a:r>
            <a:r>
              <a:rPr lang="en-US" sz="1400" i="1" dirty="0" err="1">
                <a:solidFill>
                  <a:srgbClr val="333399"/>
                </a:solidFill>
                <a:latin typeface="Calibri" panose="020F0502020204030204"/>
              </a:rPr>
              <a:t>Shuetz</a:t>
            </a:r>
            <a:r>
              <a:rPr lang="en-US" sz="1400" i="1" dirty="0">
                <a:solidFill>
                  <a:srgbClr val="333399"/>
                </a:solidFill>
                <a:latin typeface="Calibri" panose="020F0502020204030204"/>
              </a:rPr>
              <a:t>, Julia </a:t>
            </a:r>
            <a:r>
              <a:rPr lang="en-US" sz="1400" i="1" dirty="0" err="1">
                <a:solidFill>
                  <a:srgbClr val="333399"/>
                </a:solidFill>
                <a:latin typeface="Calibri" panose="020F0502020204030204"/>
              </a:rPr>
              <a:t>Koehlke</a:t>
            </a:r>
            <a:r>
              <a:rPr lang="en-US" sz="1400" i="1" dirty="0">
                <a:solidFill>
                  <a:srgbClr val="333399"/>
                </a:solidFill>
                <a:latin typeface="Calibri" panose="020F0502020204030204"/>
              </a:rPr>
              <a:t>, and Sebastian Hanna</a:t>
            </a:r>
          </a:p>
          <a:p>
            <a:pPr algn="ctr" defTabSz="342900"/>
            <a:endParaRPr lang="en-US" sz="1200" i="1" dirty="0">
              <a:solidFill>
                <a:srgbClr val="333399"/>
              </a:solidFill>
              <a:latin typeface="Calibri" panose="020F0502020204030204"/>
            </a:endParaRPr>
          </a:p>
          <a:p>
            <a:pPr algn="ctr" defTabSz="342900"/>
            <a:r>
              <a:rPr lang="en-US" sz="1400" b="1" i="1" dirty="0">
                <a:solidFill>
                  <a:srgbClr val="333399"/>
                </a:solidFill>
                <a:latin typeface="Calibri" panose="020F0502020204030204"/>
              </a:rPr>
              <a:t>May 17, 2022</a:t>
            </a:r>
          </a:p>
          <a:p>
            <a:pPr algn="ctr" defTabSz="342900"/>
            <a:r>
              <a:rPr lang="en-US" sz="1400" b="1" i="1" dirty="0">
                <a:solidFill>
                  <a:srgbClr val="333399"/>
                </a:solidFill>
                <a:latin typeface="Calibri" panose="020F0502020204030204"/>
              </a:rPr>
              <a:t>Mission-Level Optimization: A New Method for Designing Successful Systems </a:t>
            </a:r>
          </a:p>
          <a:p>
            <a:pPr algn="ctr" defTabSz="342900"/>
            <a:r>
              <a:rPr lang="en-US" sz="1400" i="1" dirty="0">
                <a:solidFill>
                  <a:srgbClr val="333399"/>
                </a:solidFill>
                <a:latin typeface="Calibri" panose="020F0502020204030204"/>
              </a:rPr>
              <a:t>Brian Chell </a:t>
            </a:r>
          </a:p>
          <a:p>
            <a:pPr algn="ctr" defTabSz="342900"/>
            <a:endParaRPr lang="en-US" sz="1200" i="1" dirty="0">
              <a:solidFill>
                <a:srgbClr val="333399"/>
              </a:solidFill>
              <a:latin typeface="Calibri" panose="020F0502020204030204"/>
            </a:endParaRPr>
          </a:p>
          <a:p>
            <a:pPr algn="ctr" defTabSz="342900"/>
            <a:r>
              <a:rPr lang="en-US" sz="1400" b="1" i="1" dirty="0">
                <a:solidFill>
                  <a:srgbClr val="333399"/>
                </a:solidFill>
                <a:latin typeface="Calibri" panose="020F0502020204030204"/>
              </a:rPr>
              <a:t>June 14, 2022</a:t>
            </a:r>
          </a:p>
          <a:p>
            <a:pPr algn="ctr" defTabSz="342900"/>
            <a:r>
              <a:rPr lang="en-US" sz="1400" b="1" i="1" dirty="0">
                <a:solidFill>
                  <a:srgbClr val="333399"/>
                </a:solidFill>
                <a:latin typeface="Calibri" panose="020F0502020204030204"/>
              </a:rPr>
              <a:t>Leverage Set-Based Practices to Make Agile Practices More Effective for System-of-Systems Engineering </a:t>
            </a:r>
          </a:p>
          <a:p>
            <a:pPr algn="ctr" defTabSz="342900"/>
            <a:r>
              <a:rPr lang="en-US" sz="1400" i="1" dirty="0">
                <a:solidFill>
                  <a:srgbClr val="333399"/>
                </a:solidFill>
                <a:latin typeface="Calibri" panose="020F0502020204030204"/>
              </a:rPr>
              <a:t>Brian Kennedy </a:t>
            </a:r>
          </a:p>
          <a:p>
            <a:pPr algn="ctr" defTabSz="342900"/>
            <a:endParaRPr lang="en-US" sz="1400" i="1" dirty="0">
              <a:solidFill>
                <a:srgbClr val="333399"/>
              </a:solidFill>
              <a:latin typeface="Calibri" panose="020F0502020204030204"/>
            </a:endParaRPr>
          </a:p>
          <a:p>
            <a:pPr algn="ctr" defTabSz="342900"/>
            <a:r>
              <a:rPr lang="en-US" sz="1400" b="1" i="1" dirty="0">
                <a:solidFill>
                  <a:srgbClr val="333399"/>
                </a:solidFill>
                <a:latin typeface="Calibri" panose="020F0502020204030204"/>
              </a:rPr>
              <a:t>June 28, 2022</a:t>
            </a:r>
          </a:p>
          <a:p>
            <a:pPr algn="ctr" defTabSz="342900"/>
            <a:r>
              <a:rPr lang="en-US" sz="1400" b="1" i="1" dirty="0">
                <a:solidFill>
                  <a:srgbClr val="333399"/>
                </a:solidFill>
                <a:latin typeface="Calibri" panose="020F0502020204030204"/>
              </a:rPr>
              <a:t>Model Based Systems Engineering in a Digital Environment: Creating a Virtual Testbed for Complex System Architectures </a:t>
            </a:r>
          </a:p>
          <a:p>
            <a:pPr algn="ctr" defTabSz="342900"/>
            <a:r>
              <a:rPr lang="en-US" sz="1400" i="1" dirty="0" err="1">
                <a:solidFill>
                  <a:srgbClr val="333399"/>
                </a:solidFill>
                <a:latin typeface="Calibri" panose="020F0502020204030204"/>
              </a:rPr>
              <a:t>Claudeliah</a:t>
            </a:r>
            <a:r>
              <a:rPr lang="en-US" sz="1400" i="1" dirty="0">
                <a:solidFill>
                  <a:srgbClr val="333399"/>
                </a:solidFill>
                <a:latin typeface="Calibri" panose="020F0502020204030204"/>
              </a:rPr>
              <a:t> </a:t>
            </a:r>
            <a:r>
              <a:rPr lang="en-US" sz="1400" i="1" dirty="0" err="1">
                <a:solidFill>
                  <a:srgbClr val="333399"/>
                </a:solidFill>
                <a:latin typeface="Calibri" panose="020F0502020204030204"/>
              </a:rPr>
              <a:t>Roze</a:t>
            </a:r>
            <a:r>
              <a:rPr lang="en-US" sz="1400" i="1" dirty="0">
                <a:solidFill>
                  <a:srgbClr val="333399"/>
                </a:solidFill>
                <a:latin typeface="Calibri" panose="020F0502020204030204"/>
              </a:rPr>
              <a:t> </a:t>
            </a:r>
          </a:p>
          <a:p>
            <a:pPr algn="ctr" defTabSz="457200"/>
            <a:endParaRPr lang="en-US" sz="1400" i="1" dirty="0">
              <a:solidFill>
                <a:srgbClr val="333399"/>
              </a:solidFill>
              <a:latin typeface="Calibri" panose="020F0502020204030204"/>
            </a:endParaRPr>
          </a:p>
          <a:p>
            <a:pPr algn="ctr" defTabSz="457200"/>
            <a:endParaRPr lang="en-US" sz="1400" i="1" dirty="0">
              <a:solidFill>
                <a:srgbClr val="333399"/>
              </a:solidFill>
              <a:latin typeface="Calibri" panose="020F0502020204030204"/>
            </a:endParaRPr>
          </a:p>
          <a:p>
            <a:pPr algn="ctr" defTabSz="342900"/>
            <a:endParaRPr lang="en-US" sz="1200" dirty="0">
              <a:solidFill>
                <a:srgbClr val="333399"/>
              </a:solidFill>
              <a:latin typeface="Calibri" panose="020F0502020204030204"/>
            </a:endParaRPr>
          </a:p>
          <a:p>
            <a:pPr algn="ctr" defTabSz="342900"/>
            <a:endParaRPr lang="en-US" sz="1200" i="1" dirty="0">
              <a:solidFill>
                <a:srgbClr val="333399"/>
              </a:solidFill>
              <a:latin typeface="Calibri" panose="020F0502020204030204"/>
            </a:endParaRPr>
          </a:p>
        </p:txBody>
      </p:sp>
    </p:spTree>
    <p:extLst>
      <p:ext uri="{BB962C8B-B14F-4D97-AF65-F5344CB8AC3E}">
        <p14:creationId xmlns:p14="http://schemas.microsoft.com/office/powerpoint/2010/main" val="383600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68375"/>
            <a:ext cx="10363200" cy="1470025"/>
          </a:xfrm>
        </p:spPr>
        <p:txBody>
          <a:bodyPr>
            <a:normAutofit fontScale="90000"/>
          </a:bodyPr>
          <a:lstStyle/>
          <a:p>
            <a:pPr algn="ctr"/>
            <a:r>
              <a:rPr lang="en-US" dirty="0"/>
              <a:t>Tilting at Windmills: Drivers, Risk, Opportunity, Resilience and the 2021 Texas Electricity Grid Failure</a:t>
            </a:r>
          </a:p>
        </p:txBody>
      </p:sp>
      <p:sp>
        <p:nvSpPr>
          <p:cNvPr id="4" name="Date Placeholder 3"/>
          <p:cNvSpPr>
            <a:spLocks noGrp="1"/>
          </p:cNvSpPr>
          <p:nvPr>
            <p:ph type="dt" sz="half" idx="10"/>
          </p:nvPr>
        </p:nvSpPr>
        <p:spPr>
          <a:xfrm>
            <a:off x="8363892" y="6400801"/>
            <a:ext cx="3599507" cy="365125"/>
          </a:xfrm>
        </p:spPr>
        <p:txBody>
          <a:bodyPr/>
          <a:lstStyle/>
          <a:p>
            <a:pPr algn="r"/>
            <a:r>
              <a:rPr lang="en-US" dirty="0"/>
              <a:t>10/20/2021</a:t>
            </a:r>
          </a:p>
        </p:txBody>
      </p:sp>
      <p:sp>
        <p:nvSpPr>
          <p:cNvPr id="5" name="Subtitle 4">
            <a:extLst>
              <a:ext uri="{FF2B5EF4-FFF2-40B4-BE49-F238E27FC236}">
                <a16:creationId xmlns:a16="http://schemas.microsoft.com/office/drawing/2014/main" id="{1B00BD89-4F1B-4B66-A99D-30A5A0A304FD}"/>
              </a:ext>
            </a:extLst>
          </p:cNvPr>
          <p:cNvSpPr>
            <a:spLocks noGrp="1"/>
          </p:cNvSpPr>
          <p:nvPr>
            <p:ph type="subTitle" idx="1"/>
          </p:nvPr>
        </p:nvSpPr>
        <p:spPr>
          <a:xfrm>
            <a:off x="2286000" y="2579077"/>
            <a:ext cx="7620000" cy="3429000"/>
          </a:xfrm>
        </p:spPr>
        <p:txBody>
          <a:bodyPr>
            <a:normAutofit/>
          </a:bodyPr>
          <a:lstStyle/>
          <a:p>
            <a:r>
              <a:rPr lang="en-US" dirty="0">
                <a:solidFill>
                  <a:schemeClr val="tx1"/>
                </a:solidFill>
              </a:rPr>
              <a:t>Matthew Hause</a:t>
            </a:r>
          </a:p>
          <a:p>
            <a:r>
              <a:rPr lang="en-US" dirty="0">
                <a:solidFill>
                  <a:schemeClr val="tx1"/>
                </a:solidFill>
              </a:rPr>
              <a:t>Principal Systems Engineer</a:t>
            </a:r>
          </a:p>
          <a:p>
            <a:r>
              <a:rPr lang="en-US" dirty="0">
                <a:solidFill>
                  <a:schemeClr val="tx1"/>
                </a:solidFill>
              </a:rPr>
              <a:t>System Strategy, Inc</a:t>
            </a:r>
          </a:p>
          <a:p>
            <a:r>
              <a:rPr lang="en-US" u="sng" dirty="0">
                <a:solidFill>
                  <a:srgbClr val="0000FF"/>
                </a:solidFill>
                <a:hlinkClick r:id="rId2"/>
              </a:rPr>
              <a:t>MHause@systemxi.</a:t>
            </a:r>
            <a:r>
              <a:rPr lang="en-US" u="sng" dirty="0">
                <a:solidFill>
                  <a:schemeClr val="tx1"/>
                </a:solidFill>
                <a:hlinkClick r:id="rId2"/>
              </a:rPr>
              <a:t>com</a:t>
            </a:r>
            <a:r>
              <a:rPr lang="en-US" u="sng" dirty="0">
                <a:solidFill>
                  <a:schemeClr val="tx1"/>
                </a:solidFill>
              </a:rPr>
              <a:t> </a:t>
            </a:r>
          </a:p>
          <a:p>
            <a:endParaRPr lang="en-US" dirty="0">
              <a:solidFill>
                <a:schemeClr val="tx1"/>
              </a:solidFill>
            </a:endParaRPr>
          </a:p>
          <a:p>
            <a:endParaRPr lang="en-US" dirty="0">
              <a:solidFill>
                <a:schemeClr val="tx1"/>
              </a:solidFill>
            </a:endParaRPr>
          </a:p>
        </p:txBody>
      </p:sp>
      <p:pic>
        <p:nvPicPr>
          <p:cNvPr id="1026" name="Picture 2" descr="Don Quixote by Pablo Picasso - Picture Frame Print">
            <a:extLst>
              <a:ext uri="{FF2B5EF4-FFF2-40B4-BE49-F238E27FC236}">
                <a16:creationId xmlns:a16="http://schemas.microsoft.com/office/drawing/2014/main" id="{3105EF18-29A8-4012-9D4A-26B5B5231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1" y="259080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FAF5E0B-8788-4831-A3BD-67EBC936D4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450" y="2590801"/>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10443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335D-2D76-4D07-B6F4-50CC370CFC92}"/>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7663931A-1CD4-4941-A213-3669E8982E30}"/>
              </a:ext>
            </a:extLst>
          </p:cNvPr>
          <p:cNvSpPr>
            <a:spLocks noGrp="1"/>
          </p:cNvSpPr>
          <p:nvPr>
            <p:ph idx="1"/>
          </p:nvPr>
        </p:nvSpPr>
        <p:spPr>
          <a:xfrm>
            <a:off x="203200" y="1219201"/>
            <a:ext cx="11607800" cy="5181600"/>
          </a:xfrm>
        </p:spPr>
        <p:txBody>
          <a:bodyPr>
            <a:normAutofit/>
          </a:bodyPr>
          <a:lstStyle/>
          <a:p>
            <a:r>
              <a:rPr lang="en-US" sz="2000" dirty="0">
                <a:effectLst/>
                <a:latin typeface="Times New Roman" panose="02020603050405020304" pitchFamily="18" charset="0"/>
                <a:ea typeface="MS Mincho" panose="02020609040205080304" pitchFamily="49" charset="-128"/>
              </a:rPr>
              <a:t>To put it very simply, but not at all clearly, the 2021 Texas electricity grid failure was both caused by and not caused by the use of renewable energy. In 2020, 46 percent of Texas's energy was generated by natural gas, coal 18 percent, nuclear 11 percent, and renewables wind power 23 percent, and solar 2 percent. During the winter months when power demand is lowest, renewables can rise to up to 55%. When the historic winter storms hit, the biggest problem was the lack of winterization of all types of generation systems and supporting infrastructure. All the of the systems failed to various degrees. So why weren’t these systems winterized? Mostly it was a lack of incentives. The government provided no financial incentives and did not mandate winterization. These winter storms were once in a century event, and companies could not make a business case with reasonable ROI to winterize. Companies that did manage to operate sold power and gas for up to 400% more than normal due to the lack of supply and increased demand. So, there was a built-in disincentive to not invest. What happened was a complex system of systems failure the size and scale of Texas and to explain it all would require a book. This paper will look at the risks, opportunities, and drivers of Texas electric grid, what caused it to fail, and incentives to succeed in the future. We will also examine incentive systems gone wrong such as the Cobra Effect.</a:t>
            </a:r>
            <a:endParaRPr lang="en-US" sz="3200" dirty="0"/>
          </a:p>
        </p:txBody>
      </p:sp>
      <p:sp>
        <p:nvSpPr>
          <p:cNvPr id="4" name="Date Placeholder 3">
            <a:extLst>
              <a:ext uri="{FF2B5EF4-FFF2-40B4-BE49-F238E27FC236}">
                <a16:creationId xmlns:a16="http://schemas.microsoft.com/office/drawing/2014/main" id="{1D441706-87B0-4CB0-91E2-51E87B3B19CB}"/>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D70F4D99-B418-426C-969C-1423A6B86BC9}"/>
              </a:ext>
            </a:extLst>
          </p:cNvPr>
          <p:cNvSpPr>
            <a:spLocks noGrp="1"/>
          </p:cNvSpPr>
          <p:nvPr>
            <p:ph type="sldNum" sz="quarter" idx="12"/>
          </p:nvPr>
        </p:nvSpPr>
        <p:spPr/>
        <p:txBody>
          <a:bodyPr/>
          <a:lstStyle/>
          <a:p>
            <a:fld id="{CD64BFC3-983F-4B0A-9A55-84A85105ADC0}" type="slidenum">
              <a:rPr lang="en-US" smtClean="0"/>
              <a:pPr/>
              <a:t>7</a:t>
            </a:fld>
            <a:endParaRPr lang="en-US"/>
          </a:p>
        </p:txBody>
      </p:sp>
    </p:spTree>
    <p:extLst>
      <p:ext uri="{BB962C8B-B14F-4D97-AF65-F5344CB8AC3E}">
        <p14:creationId xmlns:p14="http://schemas.microsoft.com/office/powerpoint/2010/main" val="10554954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219201"/>
            <a:ext cx="10718800" cy="4830763"/>
          </a:xfrm>
        </p:spPr>
        <p:txBody>
          <a:bodyPr>
            <a:normAutofit/>
          </a:bodyPr>
          <a:lstStyle/>
          <a:p>
            <a:r>
              <a:rPr lang="en-US" dirty="0"/>
              <a:t>What did happen</a:t>
            </a:r>
          </a:p>
          <a:p>
            <a:r>
              <a:rPr lang="en-US" dirty="0"/>
              <a:t>What didn’t happen</a:t>
            </a:r>
          </a:p>
          <a:p>
            <a:r>
              <a:rPr lang="en-US" dirty="0"/>
              <a:t>Incentives</a:t>
            </a:r>
          </a:p>
          <a:p>
            <a:r>
              <a:rPr lang="en-US" dirty="0"/>
              <a:t>Systems of Systems</a:t>
            </a:r>
          </a:p>
          <a:p>
            <a:r>
              <a:rPr lang="en-US" dirty="0"/>
              <a:t>UAF Overview</a:t>
            </a:r>
          </a:p>
          <a:p>
            <a:r>
              <a:rPr lang="en-US" dirty="0"/>
              <a:t>Mapping a strategy</a:t>
            </a:r>
          </a:p>
          <a:p>
            <a:r>
              <a:rPr lang="en-US" dirty="0"/>
              <a:t>What should happen next time</a:t>
            </a:r>
          </a:p>
          <a:p>
            <a:r>
              <a:rPr lang="en-US" dirty="0"/>
              <a:t>Future research</a:t>
            </a:r>
          </a:p>
          <a:p>
            <a:r>
              <a:rPr lang="en-US" dirty="0"/>
              <a:t>Conclusion</a:t>
            </a:r>
          </a:p>
        </p:txBody>
      </p:sp>
      <p:sp>
        <p:nvSpPr>
          <p:cNvPr id="4" name="Date Placeholder 3"/>
          <p:cNvSpPr>
            <a:spLocks noGrp="1"/>
          </p:cNvSpPr>
          <p:nvPr>
            <p:ph type="dt" sz="half" idx="10"/>
          </p:nvPr>
        </p:nvSpPr>
        <p:spPr/>
        <p:txBody>
          <a:bodyPr/>
          <a:lstStyle/>
          <a:p>
            <a:r>
              <a:rPr lang="en-US" dirty="0"/>
              <a:t>10/20/2021</a:t>
            </a:r>
          </a:p>
        </p:txBody>
      </p:sp>
      <p:sp>
        <p:nvSpPr>
          <p:cNvPr id="5" name="Slide Number Placeholder 4"/>
          <p:cNvSpPr>
            <a:spLocks noGrp="1"/>
          </p:cNvSpPr>
          <p:nvPr>
            <p:ph type="sldNum" sz="quarter" idx="12"/>
          </p:nvPr>
        </p:nvSpPr>
        <p:spPr/>
        <p:txBody>
          <a:bodyPr/>
          <a:lstStyle/>
          <a:p>
            <a:fld id="{CD64BFC3-983F-4B0A-9A55-84A85105ADC0}" type="slidenum">
              <a:rPr lang="en-US" smtClean="0"/>
              <a:pPr/>
              <a:t>8</a:t>
            </a:fld>
            <a:endParaRPr lang="en-US"/>
          </a:p>
        </p:txBody>
      </p:sp>
      <p:pic>
        <p:nvPicPr>
          <p:cNvPr id="2050" name="Picture 2">
            <a:extLst>
              <a:ext uri="{FF2B5EF4-FFF2-40B4-BE49-F238E27FC236}">
                <a16:creationId xmlns:a16="http://schemas.microsoft.com/office/drawing/2014/main" id="{1D52DFC4-4419-49E1-A81B-CBBBAF4D25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838200"/>
            <a:ext cx="4419600" cy="555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051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DC06-4F61-4BF9-B545-7E0DC6A3BC84}"/>
              </a:ext>
            </a:extLst>
          </p:cNvPr>
          <p:cNvSpPr>
            <a:spLocks noGrp="1"/>
          </p:cNvSpPr>
          <p:nvPr>
            <p:ph type="title"/>
          </p:nvPr>
        </p:nvSpPr>
        <p:spPr/>
        <p:txBody>
          <a:bodyPr/>
          <a:lstStyle/>
          <a:p>
            <a:r>
              <a:rPr lang="en-US" dirty="0"/>
              <a:t>What Are the Facts?</a:t>
            </a:r>
          </a:p>
        </p:txBody>
      </p:sp>
      <p:sp>
        <p:nvSpPr>
          <p:cNvPr id="3" name="Content Placeholder 2">
            <a:extLst>
              <a:ext uri="{FF2B5EF4-FFF2-40B4-BE49-F238E27FC236}">
                <a16:creationId xmlns:a16="http://schemas.microsoft.com/office/drawing/2014/main" id="{6C4C5FAA-7EFE-4DC4-8CA9-12BED0CD5AFB}"/>
              </a:ext>
            </a:extLst>
          </p:cNvPr>
          <p:cNvSpPr>
            <a:spLocks noGrp="1"/>
          </p:cNvSpPr>
          <p:nvPr>
            <p:ph idx="1"/>
          </p:nvPr>
        </p:nvSpPr>
        <p:spPr>
          <a:xfrm>
            <a:off x="203200" y="914401"/>
            <a:ext cx="5499100" cy="5333999"/>
          </a:xfrm>
        </p:spPr>
        <p:txBody>
          <a:bodyPr>
            <a:normAutofit lnSpcReduction="10000"/>
          </a:bodyPr>
          <a:lstStyle/>
          <a:p>
            <a:r>
              <a:rPr lang="en-US" sz="2400" dirty="0"/>
              <a:t>Winter storm Uri hit Texas causing freezing temperatures.</a:t>
            </a:r>
          </a:p>
          <a:p>
            <a:r>
              <a:rPr lang="en-US" sz="2400" dirty="0"/>
              <a:t>Generators, and generator power sources (Coal, Gas, Nuclear, Water) failed</a:t>
            </a:r>
          </a:p>
          <a:p>
            <a:r>
              <a:rPr lang="en-US" sz="2400" dirty="0"/>
              <a:t>Loss of generation put the grid stability at risk</a:t>
            </a:r>
          </a:p>
          <a:p>
            <a:r>
              <a:rPr lang="en-US" sz="2400" dirty="0"/>
              <a:t>Load shedding to protect the grid cut off power from millions</a:t>
            </a:r>
          </a:p>
          <a:p>
            <a:r>
              <a:rPr lang="en-US" sz="2400" dirty="0"/>
              <a:t>Almost 300 people died, many homes and businesses destroyed.</a:t>
            </a:r>
          </a:p>
          <a:p>
            <a:r>
              <a:rPr lang="en-US" sz="2400" dirty="0"/>
              <a:t>The emergency lasted 4 days</a:t>
            </a:r>
          </a:p>
          <a:p>
            <a:r>
              <a:rPr lang="en-US" sz="2400" dirty="0"/>
              <a:t>Texas was not prepared.</a:t>
            </a:r>
          </a:p>
          <a:p>
            <a:endParaRPr lang="en-US" sz="2400" dirty="0"/>
          </a:p>
        </p:txBody>
      </p:sp>
      <p:sp>
        <p:nvSpPr>
          <p:cNvPr id="4" name="Date Placeholder 3">
            <a:extLst>
              <a:ext uri="{FF2B5EF4-FFF2-40B4-BE49-F238E27FC236}">
                <a16:creationId xmlns:a16="http://schemas.microsoft.com/office/drawing/2014/main" id="{CA8D75BC-4649-44B7-8B6F-AF362FE14A18}"/>
              </a:ext>
            </a:extLst>
          </p:cNvPr>
          <p:cNvSpPr>
            <a:spLocks noGrp="1"/>
          </p:cNvSpPr>
          <p:nvPr>
            <p:ph type="dt" sz="half" idx="10"/>
          </p:nvPr>
        </p:nvSpPr>
        <p:spPr/>
        <p:txBody>
          <a:bodyPr/>
          <a:lstStyle/>
          <a:p>
            <a:r>
              <a:rPr lang="en-US"/>
              <a:t>10/20/2021</a:t>
            </a:r>
            <a:endParaRPr lang="en-US" dirty="0"/>
          </a:p>
        </p:txBody>
      </p:sp>
      <p:sp>
        <p:nvSpPr>
          <p:cNvPr id="5" name="Slide Number Placeholder 4">
            <a:extLst>
              <a:ext uri="{FF2B5EF4-FFF2-40B4-BE49-F238E27FC236}">
                <a16:creationId xmlns:a16="http://schemas.microsoft.com/office/drawing/2014/main" id="{37B84971-7F1A-4E87-BBBF-C73BACA5728C}"/>
              </a:ext>
            </a:extLst>
          </p:cNvPr>
          <p:cNvSpPr>
            <a:spLocks noGrp="1"/>
          </p:cNvSpPr>
          <p:nvPr>
            <p:ph type="sldNum" sz="quarter" idx="12"/>
          </p:nvPr>
        </p:nvSpPr>
        <p:spPr/>
        <p:txBody>
          <a:bodyPr/>
          <a:lstStyle/>
          <a:p>
            <a:fld id="{CD64BFC3-983F-4B0A-9A55-84A85105ADC0}" type="slidenum">
              <a:rPr lang="en-US" smtClean="0"/>
              <a:pPr/>
              <a:t>9</a:t>
            </a:fld>
            <a:endParaRPr lang="en-US"/>
          </a:p>
        </p:txBody>
      </p:sp>
      <p:pic>
        <p:nvPicPr>
          <p:cNvPr id="1026" name="Picture 2" descr="Ice and snow blanket parts of Odessa, Texas, on Feb. 15.">
            <a:extLst>
              <a:ext uri="{FF2B5EF4-FFF2-40B4-BE49-F238E27FC236}">
                <a16:creationId xmlns:a16="http://schemas.microsoft.com/office/drawing/2014/main" id="{3BFE2F09-DD7E-4105-AC31-E666E69B8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300" y="144780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21226"/>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rporate Templat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corp_newBrand_4.3_ALT.potx" id="{5A084C39-0BEA-4A35-BBAC-9AAB9B98ED19}" vid="{D2586C43-558B-47D2-9E06-042EBEB30583}"/>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8499D1FCD3C244ACF490EEECEDFA0D" ma:contentTypeVersion="1" ma:contentTypeDescription="Create a new document." ma:contentTypeScope="" ma:versionID="a5e2b58ce732abf69a2a8a46067f7fef">
  <xsd:schema xmlns:xsd="http://www.w3.org/2001/XMLSchema" xmlns:xs="http://www.w3.org/2001/XMLSchema" xmlns:p="http://schemas.microsoft.com/office/2006/metadata/properties" xmlns:ns2="f37f3871-1eba-447e-9678-1405a15bd729" targetNamespace="http://schemas.microsoft.com/office/2006/metadata/properties" ma:root="true" ma:fieldsID="a2ad00ec8f796d12eedf741986a98da5" ns2:_="">
    <xsd:import namespace="f37f3871-1eba-447e-9678-1405a15bd72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f3871-1eba-447e-9678-1405a15bd7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6B8D9-515D-42B7-9E03-0532CFC1364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2973636-C9B1-404F-A4E1-1E7D2523F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7f3871-1eba-447e-9678-1405a15bd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2EE75F-CF4B-47D5-8A88-B16B3DE14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9182</TotalTime>
  <Words>2848</Words>
  <Application>Microsoft Office PowerPoint</Application>
  <PresentationFormat>Widescreen</PresentationFormat>
  <Paragraphs>411</Paragraphs>
  <Slides>38</Slides>
  <Notes>6</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Calibri Light</vt:lpstr>
      <vt:lpstr>Montserrat</vt:lpstr>
      <vt:lpstr>Times New Roman</vt:lpstr>
      <vt:lpstr>1_Office Theme</vt:lpstr>
      <vt:lpstr>1_Corporate Template</vt:lpstr>
      <vt:lpstr>Office Theme</vt:lpstr>
      <vt:lpstr>  </vt:lpstr>
      <vt:lpstr>NDIA System of Systems SE Committee</vt:lpstr>
      <vt:lpstr>Simple Rules of Engagement</vt:lpstr>
      <vt:lpstr>Disclaimer</vt:lpstr>
      <vt:lpstr>2022 System of Systems Engineering Collaborators Information Exchange Webinars Sponsored by MITRE and NDIA SE Division</vt:lpstr>
      <vt:lpstr>Tilting at Windmills: Drivers, Risk, Opportunity, Resilience and the 2021 Texas Electricity Grid Failure</vt:lpstr>
      <vt:lpstr>Abstract</vt:lpstr>
      <vt:lpstr>Agenda</vt:lpstr>
      <vt:lpstr>What Are the Facts?</vt:lpstr>
      <vt:lpstr>What Are the Myths?</vt:lpstr>
      <vt:lpstr>What Really Caused the Failure?</vt:lpstr>
      <vt:lpstr>Why Weren’t the Systems Winterized?</vt:lpstr>
      <vt:lpstr>Systems of Systems</vt:lpstr>
      <vt:lpstr>The Electric Grid as an SoS</vt:lpstr>
      <vt:lpstr>Types of SoS</vt:lpstr>
      <vt:lpstr>Importance of the SoS to the Texas Grid</vt:lpstr>
      <vt:lpstr>Model-Based Systems Engineering</vt:lpstr>
      <vt:lpstr>Achieving Desired Outcomes Using Enterprise Architecture &amp; Architecture Frameworks</vt:lpstr>
      <vt:lpstr>Unified Architecture Framework (UAF)</vt:lpstr>
      <vt:lpstr>The UAF Grid</vt:lpstr>
      <vt:lpstr>Example Problem: Austin Energy</vt:lpstr>
      <vt:lpstr>High Level Concept Diagram</vt:lpstr>
      <vt:lpstr>Energy Grid System of Systems Capabilities</vt:lpstr>
      <vt:lpstr>Capabilities and Implementing Resources</vt:lpstr>
      <vt:lpstr>Energy System Architecture</vt:lpstr>
      <vt:lpstr>Energy System Risks</vt:lpstr>
      <vt:lpstr>Risks and Affected Resources</vt:lpstr>
      <vt:lpstr>Winterization is Now Mandated</vt:lpstr>
      <vt:lpstr>Definition of Concepts</vt:lpstr>
      <vt:lpstr>Strategic Motivation Diagram</vt:lpstr>
      <vt:lpstr>Strategic Motivation Diagram</vt:lpstr>
      <vt:lpstr>Winterized Capabilities &amp; Resources</vt:lpstr>
      <vt:lpstr>Strategic Structure Diagram</vt:lpstr>
      <vt:lpstr>Strategic States Diagram (Effects)</vt:lpstr>
      <vt:lpstr>Strategic States Diagram (Outcomes)</vt:lpstr>
      <vt:lpstr>PowerPoint Presentation</vt:lpstr>
      <vt:lpstr>Model Simulation – Sunny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Who, What, When, Where, Why and How of the Unified Architecture Framework (UAF)</dc:title>
  <dc:creator>Matthew C. Hause</dc:creator>
  <cp:lastModifiedBy>Bridget E. Musselman</cp:lastModifiedBy>
  <cp:revision>108</cp:revision>
  <dcterms:created xsi:type="dcterms:W3CDTF">2020-10-25T04:41:42Z</dcterms:created>
  <dcterms:modified xsi:type="dcterms:W3CDTF">2022-04-01T18:38:18Z</dcterms:modified>
</cp:coreProperties>
</file>